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361" r:id="rId6"/>
    <p:sldId id="373" r:id="rId7"/>
    <p:sldId id="374" r:id="rId8"/>
    <p:sldId id="376" r:id="rId9"/>
    <p:sldId id="258" r:id="rId10"/>
    <p:sldId id="320" r:id="rId11"/>
    <p:sldId id="316" r:id="rId12"/>
    <p:sldId id="317" r:id="rId13"/>
    <p:sldId id="370" r:id="rId14"/>
    <p:sldId id="371" r:id="rId15"/>
    <p:sldId id="372" r:id="rId16"/>
    <p:sldId id="369" r:id="rId17"/>
    <p:sldId id="335" r:id="rId18"/>
    <p:sldId id="344" r:id="rId19"/>
    <p:sldId id="259" r:id="rId20"/>
    <p:sldId id="379" r:id="rId21"/>
    <p:sldId id="378" r:id="rId22"/>
    <p:sldId id="377" r:id="rId23"/>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663784-5B05-4DB1-BDD2-C31049CF352C}" v="298" dt="2024-12-19T14:26:01.0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96" autoAdjust="0"/>
    <p:restoredTop sz="94660"/>
  </p:normalViewPr>
  <p:slideViewPr>
    <p:cSldViewPr snapToGrid="0">
      <p:cViewPr varScale="1">
        <p:scale>
          <a:sx n="78" d="100"/>
          <a:sy n="78" d="100"/>
        </p:scale>
        <p:origin x="787"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02DE3-8A3F-C76F-58B8-7CEE404104E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F92CA31-D6A2-95A1-9A70-4EA7BE0831F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B426A95-C821-954C-F764-12C652D47F8F}"/>
              </a:ext>
            </a:extLst>
          </p:cNvPr>
          <p:cNvSpPr>
            <a:spLocks noGrp="1"/>
          </p:cNvSpPr>
          <p:nvPr>
            <p:ph type="dt" sz="half" idx="10"/>
          </p:nvPr>
        </p:nvSpPr>
        <p:spPr/>
        <p:txBody>
          <a:bodyPr/>
          <a:lstStyle/>
          <a:p>
            <a:fld id="{B3DBDC53-5C13-4305-BC36-9D8834D2FEAC}" type="datetimeFigureOut">
              <a:rPr lang="en-GB" smtClean="0"/>
              <a:t>11/11/2025</a:t>
            </a:fld>
            <a:endParaRPr lang="en-GB"/>
          </a:p>
        </p:txBody>
      </p:sp>
      <p:sp>
        <p:nvSpPr>
          <p:cNvPr id="5" name="Footer Placeholder 4">
            <a:extLst>
              <a:ext uri="{FF2B5EF4-FFF2-40B4-BE49-F238E27FC236}">
                <a16:creationId xmlns:a16="http://schemas.microsoft.com/office/drawing/2014/main" id="{C1EFFBA3-1922-879B-7D3A-AC1560F3B8C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7D1F68C-8FCA-64AC-05CE-8BCDD83E6D59}"/>
              </a:ext>
            </a:extLst>
          </p:cNvPr>
          <p:cNvSpPr>
            <a:spLocks noGrp="1"/>
          </p:cNvSpPr>
          <p:nvPr>
            <p:ph type="sldNum" sz="quarter" idx="12"/>
          </p:nvPr>
        </p:nvSpPr>
        <p:spPr/>
        <p:txBody>
          <a:bodyPr/>
          <a:lstStyle/>
          <a:p>
            <a:fld id="{18D7AEBA-41D4-40AB-B139-226FA16348B4}" type="slidenum">
              <a:rPr lang="en-GB" smtClean="0"/>
              <a:t>‹#›</a:t>
            </a:fld>
            <a:endParaRPr lang="en-GB"/>
          </a:p>
        </p:txBody>
      </p:sp>
    </p:spTree>
    <p:extLst>
      <p:ext uri="{BB962C8B-B14F-4D97-AF65-F5344CB8AC3E}">
        <p14:creationId xmlns:p14="http://schemas.microsoft.com/office/powerpoint/2010/main" val="3963649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4F728-1B70-672E-AA39-5DC284B5D97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C888E99-760C-C46B-CC26-3394EBE19D8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F1873CC-F483-0D06-DCC8-304300006292}"/>
              </a:ext>
            </a:extLst>
          </p:cNvPr>
          <p:cNvSpPr>
            <a:spLocks noGrp="1"/>
          </p:cNvSpPr>
          <p:nvPr>
            <p:ph type="dt" sz="half" idx="10"/>
          </p:nvPr>
        </p:nvSpPr>
        <p:spPr/>
        <p:txBody>
          <a:bodyPr/>
          <a:lstStyle/>
          <a:p>
            <a:fld id="{B3DBDC53-5C13-4305-BC36-9D8834D2FEAC}" type="datetimeFigureOut">
              <a:rPr lang="en-GB" smtClean="0"/>
              <a:t>11/11/2025</a:t>
            </a:fld>
            <a:endParaRPr lang="en-GB"/>
          </a:p>
        </p:txBody>
      </p:sp>
      <p:sp>
        <p:nvSpPr>
          <p:cNvPr id="5" name="Footer Placeholder 4">
            <a:extLst>
              <a:ext uri="{FF2B5EF4-FFF2-40B4-BE49-F238E27FC236}">
                <a16:creationId xmlns:a16="http://schemas.microsoft.com/office/drawing/2014/main" id="{1264DC74-003A-853D-B941-15031648E21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5645AC5-CFBA-F7F4-20C6-B75D393B8E6F}"/>
              </a:ext>
            </a:extLst>
          </p:cNvPr>
          <p:cNvSpPr>
            <a:spLocks noGrp="1"/>
          </p:cNvSpPr>
          <p:nvPr>
            <p:ph type="sldNum" sz="quarter" idx="12"/>
          </p:nvPr>
        </p:nvSpPr>
        <p:spPr/>
        <p:txBody>
          <a:bodyPr/>
          <a:lstStyle/>
          <a:p>
            <a:fld id="{18D7AEBA-41D4-40AB-B139-226FA16348B4}" type="slidenum">
              <a:rPr lang="en-GB" smtClean="0"/>
              <a:t>‹#›</a:t>
            </a:fld>
            <a:endParaRPr lang="en-GB"/>
          </a:p>
        </p:txBody>
      </p:sp>
    </p:spTree>
    <p:extLst>
      <p:ext uri="{BB962C8B-B14F-4D97-AF65-F5344CB8AC3E}">
        <p14:creationId xmlns:p14="http://schemas.microsoft.com/office/powerpoint/2010/main" val="631555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FCA4CD-8E63-9847-7F82-6BEDDE841E4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E4F0162-7A95-B366-4B19-78AE3A16D5C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0CE5AAA-0010-9114-DEBE-0EF5503A8A8D}"/>
              </a:ext>
            </a:extLst>
          </p:cNvPr>
          <p:cNvSpPr>
            <a:spLocks noGrp="1"/>
          </p:cNvSpPr>
          <p:nvPr>
            <p:ph type="dt" sz="half" idx="10"/>
          </p:nvPr>
        </p:nvSpPr>
        <p:spPr/>
        <p:txBody>
          <a:bodyPr/>
          <a:lstStyle/>
          <a:p>
            <a:fld id="{B3DBDC53-5C13-4305-BC36-9D8834D2FEAC}" type="datetimeFigureOut">
              <a:rPr lang="en-GB" smtClean="0"/>
              <a:t>11/11/2025</a:t>
            </a:fld>
            <a:endParaRPr lang="en-GB"/>
          </a:p>
        </p:txBody>
      </p:sp>
      <p:sp>
        <p:nvSpPr>
          <p:cNvPr id="5" name="Footer Placeholder 4">
            <a:extLst>
              <a:ext uri="{FF2B5EF4-FFF2-40B4-BE49-F238E27FC236}">
                <a16:creationId xmlns:a16="http://schemas.microsoft.com/office/drawing/2014/main" id="{ECC67492-717B-0E7F-CAA4-CAAAFF7CADA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E4F1935-9870-3A80-0884-5A1A3E548836}"/>
              </a:ext>
            </a:extLst>
          </p:cNvPr>
          <p:cNvSpPr>
            <a:spLocks noGrp="1"/>
          </p:cNvSpPr>
          <p:nvPr>
            <p:ph type="sldNum" sz="quarter" idx="12"/>
          </p:nvPr>
        </p:nvSpPr>
        <p:spPr/>
        <p:txBody>
          <a:bodyPr/>
          <a:lstStyle/>
          <a:p>
            <a:fld id="{18D7AEBA-41D4-40AB-B139-226FA16348B4}" type="slidenum">
              <a:rPr lang="en-GB" smtClean="0"/>
              <a:t>‹#›</a:t>
            </a:fld>
            <a:endParaRPr lang="en-GB"/>
          </a:p>
        </p:txBody>
      </p:sp>
    </p:spTree>
    <p:extLst>
      <p:ext uri="{BB962C8B-B14F-4D97-AF65-F5344CB8AC3E}">
        <p14:creationId xmlns:p14="http://schemas.microsoft.com/office/powerpoint/2010/main" val="1377708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B17E8-1989-0D29-F490-516745E2550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ED93CA9-D225-A07D-A118-FE4404A62C7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EEFCCE3-D4F7-0CC4-14BB-37A804A6AE96}"/>
              </a:ext>
            </a:extLst>
          </p:cNvPr>
          <p:cNvSpPr>
            <a:spLocks noGrp="1"/>
          </p:cNvSpPr>
          <p:nvPr>
            <p:ph type="dt" sz="half" idx="10"/>
          </p:nvPr>
        </p:nvSpPr>
        <p:spPr/>
        <p:txBody>
          <a:bodyPr/>
          <a:lstStyle/>
          <a:p>
            <a:fld id="{B3DBDC53-5C13-4305-BC36-9D8834D2FEAC}" type="datetimeFigureOut">
              <a:rPr lang="en-GB" smtClean="0"/>
              <a:t>11/11/2025</a:t>
            </a:fld>
            <a:endParaRPr lang="en-GB"/>
          </a:p>
        </p:txBody>
      </p:sp>
      <p:sp>
        <p:nvSpPr>
          <p:cNvPr id="5" name="Footer Placeholder 4">
            <a:extLst>
              <a:ext uri="{FF2B5EF4-FFF2-40B4-BE49-F238E27FC236}">
                <a16:creationId xmlns:a16="http://schemas.microsoft.com/office/drawing/2014/main" id="{7C1A8E60-4EB2-960D-A5C4-8514F875DB3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BEAF524-7638-0F34-B902-E16D5FA9898B}"/>
              </a:ext>
            </a:extLst>
          </p:cNvPr>
          <p:cNvSpPr>
            <a:spLocks noGrp="1"/>
          </p:cNvSpPr>
          <p:nvPr>
            <p:ph type="sldNum" sz="quarter" idx="12"/>
          </p:nvPr>
        </p:nvSpPr>
        <p:spPr/>
        <p:txBody>
          <a:bodyPr/>
          <a:lstStyle/>
          <a:p>
            <a:fld id="{18D7AEBA-41D4-40AB-B139-226FA16348B4}" type="slidenum">
              <a:rPr lang="en-GB" smtClean="0"/>
              <a:t>‹#›</a:t>
            </a:fld>
            <a:endParaRPr lang="en-GB"/>
          </a:p>
        </p:txBody>
      </p:sp>
    </p:spTree>
    <p:extLst>
      <p:ext uri="{BB962C8B-B14F-4D97-AF65-F5344CB8AC3E}">
        <p14:creationId xmlns:p14="http://schemas.microsoft.com/office/powerpoint/2010/main" val="325909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D674C-F243-A6E4-BBCB-3ACF1AAB9F3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E8421A5-648F-0D9F-005D-6282ED4449A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D896E9F-65BC-8E09-1838-AB43AF010CBC}"/>
              </a:ext>
            </a:extLst>
          </p:cNvPr>
          <p:cNvSpPr>
            <a:spLocks noGrp="1"/>
          </p:cNvSpPr>
          <p:nvPr>
            <p:ph type="dt" sz="half" idx="10"/>
          </p:nvPr>
        </p:nvSpPr>
        <p:spPr/>
        <p:txBody>
          <a:bodyPr/>
          <a:lstStyle/>
          <a:p>
            <a:fld id="{B3DBDC53-5C13-4305-BC36-9D8834D2FEAC}" type="datetimeFigureOut">
              <a:rPr lang="en-GB" smtClean="0"/>
              <a:t>11/11/2025</a:t>
            </a:fld>
            <a:endParaRPr lang="en-GB"/>
          </a:p>
        </p:txBody>
      </p:sp>
      <p:sp>
        <p:nvSpPr>
          <p:cNvPr id="5" name="Footer Placeholder 4">
            <a:extLst>
              <a:ext uri="{FF2B5EF4-FFF2-40B4-BE49-F238E27FC236}">
                <a16:creationId xmlns:a16="http://schemas.microsoft.com/office/drawing/2014/main" id="{B72A5400-B41D-4B4E-6350-5815F74679B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99E71F1-CD8D-1DCF-46A1-FB339F31C77D}"/>
              </a:ext>
            </a:extLst>
          </p:cNvPr>
          <p:cNvSpPr>
            <a:spLocks noGrp="1"/>
          </p:cNvSpPr>
          <p:nvPr>
            <p:ph type="sldNum" sz="quarter" idx="12"/>
          </p:nvPr>
        </p:nvSpPr>
        <p:spPr/>
        <p:txBody>
          <a:bodyPr/>
          <a:lstStyle/>
          <a:p>
            <a:fld id="{18D7AEBA-41D4-40AB-B139-226FA16348B4}" type="slidenum">
              <a:rPr lang="en-GB" smtClean="0"/>
              <a:t>‹#›</a:t>
            </a:fld>
            <a:endParaRPr lang="en-GB"/>
          </a:p>
        </p:txBody>
      </p:sp>
    </p:spTree>
    <p:extLst>
      <p:ext uri="{BB962C8B-B14F-4D97-AF65-F5344CB8AC3E}">
        <p14:creationId xmlns:p14="http://schemas.microsoft.com/office/powerpoint/2010/main" val="1260086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F8C90-4F0B-2E4D-9897-9E8621D69FC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602B0F7-5133-C909-1B14-070DCD78AF3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D40A662-C614-DB93-820B-A854BA4B3F6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216ACAE-7178-C9BB-D3C7-D04F6AF7D2B6}"/>
              </a:ext>
            </a:extLst>
          </p:cNvPr>
          <p:cNvSpPr>
            <a:spLocks noGrp="1"/>
          </p:cNvSpPr>
          <p:nvPr>
            <p:ph type="dt" sz="half" idx="10"/>
          </p:nvPr>
        </p:nvSpPr>
        <p:spPr/>
        <p:txBody>
          <a:bodyPr/>
          <a:lstStyle/>
          <a:p>
            <a:fld id="{B3DBDC53-5C13-4305-BC36-9D8834D2FEAC}" type="datetimeFigureOut">
              <a:rPr lang="en-GB" smtClean="0"/>
              <a:t>11/11/2025</a:t>
            </a:fld>
            <a:endParaRPr lang="en-GB"/>
          </a:p>
        </p:txBody>
      </p:sp>
      <p:sp>
        <p:nvSpPr>
          <p:cNvPr id="6" name="Footer Placeholder 5">
            <a:extLst>
              <a:ext uri="{FF2B5EF4-FFF2-40B4-BE49-F238E27FC236}">
                <a16:creationId xmlns:a16="http://schemas.microsoft.com/office/drawing/2014/main" id="{87F82921-4964-0E88-F8A9-98C84E1F2DE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B5286EF-C103-A8F4-0B13-936B632F33BB}"/>
              </a:ext>
            </a:extLst>
          </p:cNvPr>
          <p:cNvSpPr>
            <a:spLocks noGrp="1"/>
          </p:cNvSpPr>
          <p:nvPr>
            <p:ph type="sldNum" sz="quarter" idx="12"/>
          </p:nvPr>
        </p:nvSpPr>
        <p:spPr/>
        <p:txBody>
          <a:bodyPr/>
          <a:lstStyle/>
          <a:p>
            <a:fld id="{18D7AEBA-41D4-40AB-B139-226FA16348B4}" type="slidenum">
              <a:rPr lang="en-GB" smtClean="0"/>
              <a:t>‹#›</a:t>
            </a:fld>
            <a:endParaRPr lang="en-GB"/>
          </a:p>
        </p:txBody>
      </p:sp>
    </p:spTree>
    <p:extLst>
      <p:ext uri="{BB962C8B-B14F-4D97-AF65-F5344CB8AC3E}">
        <p14:creationId xmlns:p14="http://schemas.microsoft.com/office/powerpoint/2010/main" val="1518686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9A615-0941-1763-F2F9-B46523F6B98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88AF19C-826F-3CC9-4092-FC69308FAA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317216B-F694-3730-EC82-F25C06EACC8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A7E6BC2-8E31-8335-5A7E-7233954D7FA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2FA6212-E032-D300-E67B-490B4E7B123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14FB9A6-614A-86A0-B0DA-E7BDD9AFFD8B}"/>
              </a:ext>
            </a:extLst>
          </p:cNvPr>
          <p:cNvSpPr>
            <a:spLocks noGrp="1"/>
          </p:cNvSpPr>
          <p:nvPr>
            <p:ph type="dt" sz="half" idx="10"/>
          </p:nvPr>
        </p:nvSpPr>
        <p:spPr/>
        <p:txBody>
          <a:bodyPr/>
          <a:lstStyle/>
          <a:p>
            <a:fld id="{B3DBDC53-5C13-4305-BC36-9D8834D2FEAC}" type="datetimeFigureOut">
              <a:rPr lang="en-GB" smtClean="0"/>
              <a:t>11/11/2025</a:t>
            </a:fld>
            <a:endParaRPr lang="en-GB"/>
          </a:p>
        </p:txBody>
      </p:sp>
      <p:sp>
        <p:nvSpPr>
          <p:cNvPr id="8" name="Footer Placeholder 7">
            <a:extLst>
              <a:ext uri="{FF2B5EF4-FFF2-40B4-BE49-F238E27FC236}">
                <a16:creationId xmlns:a16="http://schemas.microsoft.com/office/drawing/2014/main" id="{E257A0A7-E112-B547-29C8-FAD17365195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3B1EABD-93D0-CA1A-EE4D-841DF079596B}"/>
              </a:ext>
            </a:extLst>
          </p:cNvPr>
          <p:cNvSpPr>
            <a:spLocks noGrp="1"/>
          </p:cNvSpPr>
          <p:nvPr>
            <p:ph type="sldNum" sz="quarter" idx="12"/>
          </p:nvPr>
        </p:nvSpPr>
        <p:spPr/>
        <p:txBody>
          <a:bodyPr/>
          <a:lstStyle/>
          <a:p>
            <a:fld id="{18D7AEBA-41D4-40AB-B139-226FA16348B4}" type="slidenum">
              <a:rPr lang="en-GB" smtClean="0"/>
              <a:t>‹#›</a:t>
            </a:fld>
            <a:endParaRPr lang="en-GB"/>
          </a:p>
        </p:txBody>
      </p:sp>
    </p:spTree>
    <p:extLst>
      <p:ext uri="{BB962C8B-B14F-4D97-AF65-F5344CB8AC3E}">
        <p14:creationId xmlns:p14="http://schemas.microsoft.com/office/powerpoint/2010/main" val="810499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305E1-919B-8A4D-41E5-5424D8D8045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45E3D22-B3D0-DFA8-7854-8412E1630837}"/>
              </a:ext>
            </a:extLst>
          </p:cNvPr>
          <p:cNvSpPr>
            <a:spLocks noGrp="1"/>
          </p:cNvSpPr>
          <p:nvPr>
            <p:ph type="dt" sz="half" idx="10"/>
          </p:nvPr>
        </p:nvSpPr>
        <p:spPr/>
        <p:txBody>
          <a:bodyPr/>
          <a:lstStyle/>
          <a:p>
            <a:fld id="{B3DBDC53-5C13-4305-BC36-9D8834D2FEAC}" type="datetimeFigureOut">
              <a:rPr lang="en-GB" smtClean="0"/>
              <a:t>11/11/2025</a:t>
            </a:fld>
            <a:endParaRPr lang="en-GB"/>
          </a:p>
        </p:txBody>
      </p:sp>
      <p:sp>
        <p:nvSpPr>
          <p:cNvPr id="4" name="Footer Placeholder 3">
            <a:extLst>
              <a:ext uri="{FF2B5EF4-FFF2-40B4-BE49-F238E27FC236}">
                <a16:creationId xmlns:a16="http://schemas.microsoft.com/office/drawing/2014/main" id="{007216F0-413C-023C-F867-937CE50DF89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AC1E59B-EE0F-BC5E-2A2A-476018A24937}"/>
              </a:ext>
            </a:extLst>
          </p:cNvPr>
          <p:cNvSpPr>
            <a:spLocks noGrp="1"/>
          </p:cNvSpPr>
          <p:nvPr>
            <p:ph type="sldNum" sz="quarter" idx="12"/>
          </p:nvPr>
        </p:nvSpPr>
        <p:spPr/>
        <p:txBody>
          <a:bodyPr/>
          <a:lstStyle/>
          <a:p>
            <a:fld id="{18D7AEBA-41D4-40AB-B139-226FA16348B4}" type="slidenum">
              <a:rPr lang="en-GB" smtClean="0"/>
              <a:t>‹#›</a:t>
            </a:fld>
            <a:endParaRPr lang="en-GB"/>
          </a:p>
        </p:txBody>
      </p:sp>
    </p:spTree>
    <p:extLst>
      <p:ext uri="{BB962C8B-B14F-4D97-AF65-F5344CB8AC3E}">
        <p14:creationId xmlns:p14="http://schemas.microsoft.com/office/powerpoint/2010/main" val="1587207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F437128-32F1-611C-94DF-D6FD927DDCC8}"/>
              </a:ext>
            </a:extLst>
          </p:cNvPr>
          <p:cNvSpPr>
            <a:spLocks noGrp="1"/>
          </p:cNvSpPr>
          <p:nvPr>
            <p:ph type="dt" sz="half" idx="10"/>
          </p:nvPr>
        </p:nvSpPr>
        <p:spPr/>
        <p:txBody>
          <a:bodyPr/>
          <a:lstStyle/>
          <a:p>
            <a:fld id="{B3DBDC53-5C13-4305-BC36-9D8834D2FEAC}" type="datetimeFigureOut">
              <a:rPr lang="en-GB" smtClean="0"/>
              <a:t>11/11/2025</a:t>
            </a:fld>
            <a:endParaRPr lang="en-GB"/>
          </a:p>
        </p:txBody>
      </p:sp>
      <p:sp>
        <p:nvSpPr>
          <p:cNvPr id="3" name="Footer Placeholder 2">
            <a:extLst>
              <a:ext uri="{FF2B5EF4-FFF2-40B4-BE49-F238E27FC236}">
                <a16:creationId xmlns:a16="http://schemas.microsoft.com/office/drawing/2014/main" id="{A5E03B01-8D14-F96D-1BF0-3F43A0D77FC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9586091-FD11-CD45-96BB-BA90D3295D78}"/>
              </a:ext>
            </a:extLst>
          </p:cNvPr>
          <p:cNvSpPr>
            <a:spLocks noGrp="1"/>
          </p:cNvSpPr>
          <p:nvPr>
            <p:ph type="sldNum" sz="quarter" idx="12"/>
          </p:nvPr>
        </p:nvSpPr>
        <p:spPr/>
        <p:txBody>
          <a:bodyPr/>
          <a:lstStyle/>
          <a:p>
            <a:fld id="{18D7AEBA-41D4-40AB-B139-226FA16348B4}" type="slidenum">
              <a:rPr lang="en-GB" smtClean="0"/>
              <a:t>‹#›</a:t>
            </a:fld>
            <a:endParaRPr lang="en-GB"/>
          </a:p>
        </p:txBody>
      </p:sp>
    </p:spTree>
    <p:extLst>
      <p:ext uri="{BB962C8B-B14F-4D97-AF65-F5344CB8AC3E}">
        <p14:creationId xmlns:p14="http://schemas.microsoft.com/office/powerpoint/2010/main" val="4255961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5DF7F-8820-396E-756B-3A601E1C563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F30FCEB-A022-5FFE-E44A-843FBDBB906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39B3398-1E53-1C28-7AFD-2310E48E42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DFAE409-AA0F-4CB5-1373-B88BCED87387}"/>
              </a:ext>
            </a:extLst>
          </p:cNvPr>
          <p:cNvSpPr>
            <a:spLocks noGrp="1"/>
          </p:cNvSpPr>
          <p:nvPr>
            <p:ph type="dt" sz="half" idx="10"/>
          </p:nvPr>
        </p:nvSpPr>
        <p:spPr/>
        <p:txBody>
          <a:bodyPr/>
          <a:lstStyle/>
          <a:p>
            <a:fld id="{B3DBDC53-5C13-4305-BC36-9D8834D2FEAC}" type="datetimeFigureOut">
              <a:rPr lang="en-GB" smtClean="0"/>
              <a:t>11/11/2025</a:t>
            </a:fld>
            <a:endParaRPr lang="en-GB"/>
          </a:p>
        </p:txBody>
      </p:sp>
      <p:sp>
        <p:nvSpPr>
          <p:cNvPr id="6" name="Footer Placeholder 5">
            <a:extLst>
              <a:ext uri="{FF2B5EF4-FFF2-40B4-BE49-F238E27FC236}">
                <a16:creationId xmlns:a16="http://schemas.microsoft.com/office/drawing/2014/main" id="{3C14A017-3AA7-ACE5-D07D-B6678D004FF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55A3B6D-34AC-F286-02D4-B4EFF7A9FFBC}"/>
              </a:ext>
            </a:extLst>
          </p:cNvPr>
          <p:cNvSpPr>
            <a:spLocks noGrp="1"/>
          </p:cNvSpPr>
          <p:nvPr>
            <p:ph type="sldNum" sz="quarter" idx="12"/>
          </p:nvPr>
        </p:nvSpPr>
        <p:spPr/>
        <p:txBody>
          <a:bodyPr/>
          <a:lstStyle/>
          <a:p>
            <a:fld id="{18D7AEBA-41D4-40AB-B139-226FA16348B4}" type="slidenum">
              <a:rPr lang="en-GB" smtClean="0"/>
              <a:t>‹#›</a:t>
            </a:fld>
            <a:endParaRPr lang="en-GB"/>
          </a:p>
        </p:txBody>
      </p:sp>
    </p:spTree>
    <p:extLst>
      <p:ext uri="{BB962C8B-B14F-4D97-AF65-F5344CB8AC3E}">
        <p14:creationId xmlns:p14="http://schemas.microsoft.com/office/powerpoint/2010/main" val="2875983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532CE-5372-CED1-FDA7-7B9D6E0B12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9B0FE5A-975D-8BC1-B2BE-EB306B02DB1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83C678E-188A-F98D-B975-CEDC14F66D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F3E4120-DDD4-7367-791B-6BDEEFBC7AB7}"/>
              </a:ext>
            </a:extLst>
          </p:cNvPr>
          <p:cNvSpPr>
            <a:spLocks noGrp="1"/>
          </p:cNvSpPr>
          <p:nvPr>
            <p:ph type="dt" sz="half" idx="10"/>
          </p:nvPr>
        </p:nvSpPr>
        <p:spPr/>
        <p:txBody>
          <a:bodyPr/>
          <a:lstStyle/>
          <a:p>
            <a:fld id="{B3DBDC53-5C13-4305-BC36-9D8834D2FEAC}" type="datetimeFigureOut">
              <a:rPr lang="en-GB" smtClean="0"/>
              <a:t>11/11/2025</a:t>
            </a:fld>
            <a:endParaRPr lang="en-GB"/>
          </a:p>
        </p:txBody>
      </p:sp>
      <p:sp>
        <p:nvSpPr>
          <p:cNvPr id="6" name="Footer Placeholder 5">
            <a:extLst>
              <a:ext uri="{FF2B5EF4-FFF2-40B4-BE49-F238E27FC236}">
                <a16:creationId xmlns:a16="http://schemas.microsoft.com/office/drawing/2014/main" id="{5739B5CA-8C51-241F-8096-99A0B35B96F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D1D346A-8C4F-1900-8FFB-ECABF0300A52}"/>
              </a:ext>
            </a:extLst>
          </p:cNvPr>
          <p:cNvSpPr>
            <a:spLocks noGrp="1"/>
          </p:cNvSpPr>
          <p:nvPr>
            <p:ph type="sldNum" sz="quarter" idx="12"/>
          </p:nvPr>
        </p:nvSpPr>
        <p:spPr/>
        <p:txBody>
          <a:bodyPr/>
          <a:lstStyle/>
          <a:p>
            <a:fld id="{18D7AEBA-41D4-40AB-B139-226FA16348B4}" type="slidenum">
              <a:rPr lang="en-GB" smtClean="0"/>
              <a:t>‹#›</a:t>
            </a:fld>
            <a:endParaRPr lang="en-GB"/>
          </a:p>
        </p:txBody>
      </p:sp>
    </p:spTree>
    <p:extLst>
      <p:ext uri="{BB962C8B-B14F-4D97-AF65-F5344CB8AC3E}">
        <p14:creationId xmlns:p14="http://schemas.microsoft.com/office/powerpoint/2010/main" val="23677821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6EFB1B2-D885-803C-BE86-065775DF41C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D8B5DF1-9DAF-9F46-670E-3C0CFD42E7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FCC7DB7-D940-6926-B508-C61A21666F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3DBDC53-5C13-4305-BC36-9D8834D2FEAC}" type="datetimeFigureOut">
              <a:rPr lang="en-GB" smtClean="0"/>
              <a:t>11/11/2025</a:t>
            </a:fld>
            <a:endParaRPr lang="en-GB"/>
          </a:p>
        </p:txBody>
      </p:sp>
      <p:sp>
        <p:nvSpPr>
          <p:cNvPr id="5" name="Footer Placeholder 4">
            <a:extLst>
              <a:ext uri="{FF2B5EF4-FFF2-40B4-BE49-F238E27FC236}">
                <a16:creationId xmlns:a16="http://schemas.microsoft.com/office/drawing/2014/main" id="{05DA4D24-A348-0459-B9FC-2ABC48C2AF4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A80FD8E1-EE2E-DD0E-72E7-3BC05373BF2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8D7AEBA-41D4-40AB-B139-226FA16348B4}" type="slidenum">
              <a:rPr lang="en-GB" smtClean="0"/>
              <a:t>‹#›</a:t>
            </a:fld>
            <a:endParaRPr lang="en-GB"/>
          </a:p>
        </p:txBody>
      </p:sp>
    </p:spTree>
    <p:extLst>
      <p:ext uri="{BB962C8B-B14F-4D97-AF65-F5344CB8AC3E}">
        <p14:creationId xmlns:p14="http://schemas.microsoft.com/office/powerpoint/2010/main" val="25446218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493FC-5DF9-389E-63E6-F1D58D76FA76}"/>
              </a:ext>
            </a:extLst>
          </p:cNvPr>
          <p:cNvSpPr>
            <a:spLocks noGrp="1"/>
          </p:cNvSpPr>
          <p:nvPr>
            <p:ph type="ctrTitle"/>
          </p:nvPr>
        </p:nvSpPr>
        <p:spPr/>
        <p:txBody>
          <a:bodyPr/>
          <a:lstStyle/>
          <a:p>
            <a:r>
              <a:rPr lang="en-GB" dirty="0"/>
              <a:t>Welcome </a:t>
            </a:r>
          </a:p>
        </p:txBody>
      </p:sp>
      <p:sp>
        <p:nvSpPr>
          <p:cNvPr id="3" name="Subtitle 2">
            <a:extLst>
              <a:ext uri="{FF2B5EF4-FFF2-40B4-BE49-F238E27FC236}">
                <a16:creationId xmlns:a16="http://schemas.microsoft.com/office/drawing/2014/main" id="{9642A2DF-6F28-2075-43B5-D752EDB7F030}"/>
              </a:ext>
            </a:extLst>
          </p:cNvPr>
          <p:cNvSpPr>
            <a:spLocks noGrp="1"/>
          </p:cNvSpPr>
          <p:nvPr>
            <p:ph type="subTitle" idx="1"/>
          </p:nvPr>
        </p:nvSpPr>
        <p:spPr/>
        <p:txBody>
          <a:bodyPr/>
          <a:lstStyle/>
          <a:p>
            <a:r>
              <a:rPr lang="en-GB" dirty="0"/>
              <a:t>Reading domains and strategies to help at home. </a:t>
            </a:r>
          </a:p>
        </p:txBody>
      </p:sp>
    </p:spTree>
    <p:extLst>
      <p:ext uri="{BB962C8B-B14F-4D97-AF65-F5344CB8AC3E}">
        <p14:creationId xmlns:p14="http://schemas.microsoft.com/office/powerpoint/2010/main" val="1969390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5CB593EA-2F98-479F-B4C4-F366571FA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C2BDB43C-7D26-8497-ED53-C77D7602634C}"/>
              </a:ext>
            </a:extLst>
          </p:cNvPr>
          <p:cNvPicPr>
            <a:picLocks noChangeAspect="1"/>
          </p:cNvPicPr>
          <p:nvPr/>
        </p:nvPicPr>
        <p:blipFill>
          <a:blip r:embed="rId2" cstate="print">
            <a:extLst>
              <a:ext uri="{28A0092B-C50C-407E-A947-70E740481C1C}">
                <a14:useLocalDpi xmlns:a14="http://schemas.microsoft.com/office/drawing/2010/main" val="0"/>
              </a:ext>
            </a:extLst>
          </a:blip>
          <a:srcRect t="10845" r="2" b="15123"/>
          <a:stretch/>
        </p:blipFill>
        <p:spPr bwMode="auto">
          <a:xfrm>
            <a:off x="20" y="10"/>
            <a:ext cx="2970445" cy="3383269"/>
          </a:xfrm>
          <a:prstGeom prst="rect">
            <a:avLst/>
          </a:prstGeom>
          <a:noFill/>
        </p:spPr>
      </p:pic>
      <p:pic>
        <p:nvPicPr>
          <p:cNvPr id="6" name="Picture 5">
            <a:extLst>
              <a:ext uri="{FF2B5EF4-FFF2-40B4-BE49-F238E27FC236}">
                <a16:creationId xmlns:a16="http://schemas.microsoft.com/office/drawing/2014/main" id="{10AC8EB4-76C9-266F-9949-3E2DF1059E49}"/>
              </a:ext>
            </a:extLst>
          </p:cNvPr>
          <p:cNvPicPr>
            <a:picLocks noChangeAspect="1"/>
          </p:cNvPicPr>
          <p:nvPr/>
        </p:nvPicPr>
        <p:blipFill>
          <a:blip r:embed="rId3">
            <a:extLst>
              <a:ext uri="{28A0092B-C50C-407E-A947-70E740481C1C}">
                <a14:useLocalDpi xmlns:a14="http://schemas.microsoft.com/office/drawing/2010/main" val="0"/>
              </a:ext>
            </a:extLst>
          </a:blip>
          <a:srcRect t="10839" r="1" b="16866"/>
          <a:stretch/>
        </p:blipFill>
        <p:spPr bwMode="auto">
          <a:xfrm>
            <a:off x="3072956" y="10"/>
            <a:ext cx="2970465" cy="3383268"/>
          </a:xfrm>
          <a:prstGeom prst="rect">
            <a:avLst/>
          </a:prstGeom>
          <a:noFill/>
        </p:spPr>
      </p:pic>
      <p:pic>
        <p:nvPicPr>
          <p:cNvPr id="5" name="Picture 4">
            <a:extLst>
              <a:ext uri="{FF2B5EF4-FFF2-40B4-BE49-F238E27FC236}">
                <a16:creationId xmlns:a16="http://schemas.microsoft.com/office/drawing/2014/main" id="{0C471B4D-AFC3-1BDD-2E17-6C45AAD53739}"/>
              </a:ext>
            </a:extLst>
          </p:cNvPr>
          <p:cNvPicPr>
            <a:picLocks noChangeAspect="1"/>
          </p:cNvPicPr>
          <p:nvPr/>
        </p:nvPicPr>
        <p:blipFill>
          <a:blip r:embed="rId4" cstate="print">
            <a:extLst>
              <a:ext uri="{28A0092B-C50C-407E-A947-70E740481C1C}">
                <a14:useLocalDpi xmlns:a14="http://schemas.microsoft.com/office/drawing/2010/main" val="0"/>
              </a:ext>
            </a:extLst>
          </a:blip>
          <a:srcRect r="-3" b="24575"/>
          <a:stretch/>
        </p:blipFill>
        <p:spPr bwMode="auto">
          <a:xfrm>
            <a:off x="6145909" y="10"/>
            <a:ext cx="2971800" cy="3383268"/>
          </a:xfrm>
          <a:prstGeom prst="rect">
            <a:avLst/>
          </a:prstGeom>
          <a:noFill/>
        </p:spPr>
      </p:pic>
      <p:pic>
        <p:nvPicPr>
          <p:cNvPr id="7" name="Picture 6" descr="Beetle Boy (Battle of the Beetles Book 1): a bug-tastic series from the  author of Adventures on Trains and Twitch">
            <a:extLst>
              <a:ext uri="{FF2B5EF4-FFF2-40B4-BE49-F238E27FC236}">
                <a16:creationId xmlns:a16="http://schemas.microsoft.com/office/drawing/2014/main" id="{058F6202-5D9B-320A-E5DB-B90806049042}"/>
              </a:ext>
            </a:extLst>
          </p:cNvPr>
          <p:cNvPicPr>
            <a:picLocks noChangeAspect="1"/>
          </p:cNvPicPr>
          <p:nvPr/>
        </p:nvPicPr>
        <p:blipFill>
          <a:blip r:embed="rId5" cstate="print">
            <a:extLst>
              <a:ext uri="{28A0092B-C50C-407E-A947-70E740481C1C}">
                <a14:useLocalDpi xmlns:a14="http://schemas.microsoft.com/office/drawing/2010/main" val="0"/>
              </a:ext>
            </a:extLst>
          </a:blip>
          <a:srcRect t="1224" b="24776"/>
          <a:stretch/>
        </p:blipFill>
        <p:spPr bwMode="auto">
          <a:xfrm>
            <a:off x="9220200" y="10"/>
            <a:ext cx="2971800" cy="3383268"/>
          </a:xfrm>
          <a:prstGeom prst="rect">
            <a:avLst/>
          </a:prstGeom>
          <a:noFill/>
        </p:spPr>
      </p:pic>
      <p:pic>
        <p:nvPicPr>
          <p:cNvPr id="1026" name="Picture 2" descr="Impossible Creatures: INSTANT SUNDAY TIMES BESTSELLER : Rundell, Katherine:  Amazon.co.uk: Books">
            <a:extLst>
              <a:ext uri="{FF2B5EF4-FFF2-40B4-BE49-F238E27FC236}">
                <a16:creationId xmlns:a16="http://schemas.microsoft.com/office/drawing/2014/main" id="{5C55A4BA-F86F-63A4-BC77-F8B820B224F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t="32589" r="1" b="32708"/>
          <a:stretch/>
        </p:blipFill>
        <p:spPr bwMode="auto">
          <a:xfrm>
            <a:off x="-1018" y="3474720"/>
            <a:ext cx="6044438" cy="3383280"/>
          </a:xfrm>
          <a:prstGeom prst="rect">
            <a:avLst/>
          </a:prstGeom>
          <a:noFill/>
          <a:extLst>
            <a:ext uri="{909E8E84-426E-40DD-AFC4-6F175D3DCCD1}">
              <a14:hiddenFill xmlns:a14="http://schemas.microsoft.com/office/drawing/2010/main">
                <a:solidFill>
                  <a:srgbClr val="FFFFFF"/>
                </a:solidFill>
              </a14:hiddenFill>
            </a:ext>
          </a:extLst>
        </p:spPr>
      </p:pic>
      <p:sp>
        <p:nvSpPr>
          <p:cNvPr id="1033" name="Rectangle 1032">
            <a:extLst>
              <a:ext uri="{FF2B5EF4-FFF2-40B4-BE49-F238E27FC236}">
                <a16:creationId xmlns:a16="http://schemas.microsoft.com/office/drawing/2014/main" id="{39BEB6D0-9E4E-4221-93D1-74ABECEE9E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45910" y="3474720"/>
            <a:ext cx="6046090" cy="3383281"/>
          </a:xfrm>
          <a:prstGeom prst="rect">
            <a:avLst/>
          </a:prstGeom>
          <a:solidFill>
            <a:srgbClr val="532A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CD95D43-87CA-FB54-88AB-EF70FB393B67}"/>
              </a:ext>
            </a:extLst>
          </p:cNvPr>
          <p:cNvSpPr>
            <a:spLocks noGrp="1"/>
          </p:cNvSpPr>
          <p:nvPr>
            <p:ph type="title"/>
          </p:nvPr>
        </p:nvSpPr>
        <p:spPr>
          <a:xfrm>
            <a:off x="6491653" y="3799272"/>
            <a:ext cx="5193748" cy="637124"/>
          </a:xfrm>
        </p:spPr>
        <p:txBody>
          <a:bodyPr>
            <a:normAutofit/>
          </a:bodyPr>
          <a:lstStyle/>
          <a:p>
            <a:pPr algn="ctr"/>
            <a:r>
              <a:rPr lang="en-GB" sz="3200" dirty="0">
                <a:solidFill>
                  <a:srgbClr val="FFFFFF"/>
                </a:solidFill>
              </a:rPr>
              <a:t>Whole Class Reading </a:t>
            </a:r>
          </a:p>
        </p:txBody>
      </p:sp>
      <p:sp>
        <p:nvSpPr>
          <p:cNvPr id="3" name="Content Placeholder 2">
            <a:extLst>
              <a:ext uri="{FF2B5EF4-FFF2-40B4-BE49-F238E27FC236}">
                <a16:creationId xmlns:a16="http://schemas.microsoft.com/office/drawing/2014/main" id="{258611F8-393A-D12B-215A-8D26908763DE}"/>
              </a:ext>
            </a:extLst>
          </p:cNvPr>
          <p:cNvSpPr>
            <a:spLocks noGrp="1"/>
          </p:cNvSpPr>
          <p:nvPr>
            <p:ph idx="1"/>
          </p:nvPr>
        </p:nvSpPr>
        <p:spPr>
          <a:xfrm>
            <a:off x="6479648" y="4510585"/>
            <a:ext cx="5366610" cy="1758732"/>
          </a:xfrm>
        </p:spPr>
        <p:txBody>
          <a:bodyPr>
            <a:normAutofit/>
          </a:bodyPr>
          <a:lstStyle/>
          <a:p>
            <a:pPr marL="0" indent="0">
              <a:buNone/>
            </a:pPr>
            <a:endParaRPr lang="en-GB" sz="1800" dirty="0">
              <a:solidFill>
                <a:srgbClr val="FFFFFF"/>
              </a:solidFill>
            </a:endParaRPr>
          </a:p>
        </p:txBody>
      </p:sp>
    </p:spTree>
    <p:extLst>
      <p:ext uri="{BB962C8B-B14F-4D97-AF65-F5344CB8AC3E}">
        <p14:creationId xmlns:p14="http://schemas.microsoft.com/office/powerpoint/2010/main" val="1130915375"/>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1D20A-BACD-4D6E-D6FF-5402215041CF}"/>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E182B591-339A-741B-A2E2-CE634DD89631}"/>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7DC4DA4F-F68C-03E5-2840-C1FC6C05AC94}"/>
              </a:ext>
            </a:extLst>
          </p:cNvPr>
          <p:cNvPicPr>
            <a:picLocks noChangeAspect="1"/>
          </p:cNvPicPr>
          <p:nvPr/>
        </p:nvPicPr>
        <p:blipFill>
          <a:blip r:embed="rId2"/>
          <a:stretch>
            <a:fillRect/>
          </a:stretch>
        </p:blipFill>
        <p:spPr>
          <a:xfrm>
            <a:off x="233319" y="359546"/>
            <a:ext cx="11725361" cy="6138907"/>
          </a:xfrm>
          <a:prstGeom prst="rect">
            <a:avLst/>
          </a:prstGeom>
        </p:spPr>
      </p:pic>
    </p:spTree>
    <p:extLst>
      <p:ext uri="{BB962C8B-B14F-4D97-AF65-F5344CB8AC3E}">
        <p14:creationId xmlns:p14="http://schemas.microsoft.com/office/powerpoint/2010/main" val="33565486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yellow text on a yellow background&#10;&#10;Description automatically generated">
            <a:extLst>
              <a:ext uri="{FF2B5EF4-FFF2-40B4-BE49-F238E27FC236}">
                <a16:creationId xmlns:a16="http://schemas.microsoft.com/office/drawing/2014/main" id="{6F56D2B1-CF6D-8D83-FB9C-54984DE75C5D}"/>
              </a:ext>
            </a:extLst>
          </p:cNvPr>
          <p:cNvPicPr>
            <a:picLocks noGrp="1" noChangeAspect="1"/>
          </p:cNvPicPr>
          <p:nvPr>
            <p:ph idx="1"/>
          </p:nvPr>
        </p:nvPicPr>
        <p:blipFill>
          <a:blip r:embed="rId2"/>
          <a:stretch>
            <a:fillRect/>
          </a:stretch>
        </p:blipFill>
        <p:spPr>
          <a:xfrm>
            <a:off x="643467" y="852678"/>
            <a:ext cx="10905066" cy="5152643"/>
          </a:xfrm>
          <a:prstGeom prst="rect">
            <a:avLst/>
          </a:prstGeom>
        </p:spPr>
      </p:pic>
    </p:spTree>
    <p:extLst>
      <p:ext uri="{BB962C8B-B14F-4D97-AF65-F5344CB8AC3E}">
        <p14:creationId xmlns:p14="http://schemas.microsoft.com/office/powerpoint/2010/main" val="19613803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DC97E-3FEF-4CF3-8CAE-9CD7B5E1090B}"/>
              </a:ext>
            </a:extLst>
          </p:cNvPr>
          <p:cNvSpPr>
            <a:spLocks noGrp="1"/>
          </p:cNvSpPr>
          <p:nvPr>
            <p:ph type="title"/>
          </p:nvPr>
        </p:nvSpPr>
        <p:spPr>
          <a:xfrm>
            <a:off x="871976" y="-39269"/>
            <a:ext cx="10229850" cy="1800751"/>
          </a:xfrm>
        </p:spPr>
        <p:txBody>
          <a:bodyPr vert="horz" lIns="91440" tIns="45720" rIns="91440" bIns="45720" rtlCol="0" anchor="ctr">
            <a:normAutofit/>
          </a:bodyPr>
          <a:lstStyle/>
          <a:p>
            <a:pPr algn="ctr"/>
            <a:r>
              <a:rPr lang="en-US" sz="6000" b="1" u="sng" kern="1200" dirty="0">
                <a:solidFill>
                  <a:srgbClr val="0070C0"/>
                </a:solidFill>
                <a:latin typeface="Hand writing Mutlu" panose="00002100000000000000" pitchFamily="2" charset="0"/>
              </a:rPr>
              <a:t>Test skills </a:t>
            </a:r>
          </a:p>
        </p:txBody>
      </p:sp>
      <p:sp>
        <p:nvSpPr>
          <p:cNvPr id="5" name="TextBox 4">
            <a:extLst>
              <a:ext uri="{FF2B5EF4-FFF2-40B4-BE49-F238E27FC236}">
                <a16:creationId xmlns:a16="http://schemas.microsoft.com/office/drawing/2014/main" id="{20F6EC4B-F973-F5CA-1097-F0918366F0BA}"/>
              </a:ext>
            </a:extLst>
          </p:cNvPr>
          <p:cNvSpPr txBox="1"/>
          <p:nvPr/>
        </p:nvSpPr>
        <p:spPr>
          <a:xfrm>
            <a:off x="570799" y="1963176"/>
            <a:ext cx="9521260" cy="5804409"/>
          </a:xfrm>
          <a:prstGeom prst="rect">
            <a:avLst/>
          </a:prstGeom>
          <a:noFill/>
        </p:spPr>
        <p:txBody>
          <a:bodyPr wrap="square">
            <a:spAutoFit/>
          </a:bodyPr>
          <a:lstStyle/>
          <a:p>
            <a:pPr algn="just">
              <a:lnSpc>
                <a:spcPct val="107000"/>
              </a:lnSpc>
              <a:spcBef>
                <a:spcPts val="1000"/>
              </a:spcBef>
              <a:spcAft>
                <a:spcPts val="800"/>
              </a:spcAft>
            </a:pPr>
            <a:r>
              <a:rPr lang="en-GB" sz="2400" dirty="0">
                <a:solidFill>
                  <a:srgbClr val="000000"/>
                </a:solidFill>
                <a:latin typeface="Calibri" panose="020F0502020204030204" pitchFamily="34" charset="0"/>
                <a:ea typeface="Yu Gothic Light" panose="020B0300000000000000" pitchFamily="34" charset="-128"/>
                <a:cs typeface="Calibri" panose="020F0502020204030204" pitchFamily="34" charset="0"/>
              </a:rPr>
              <a:t>Class task board: </a:t>
            </a:r>
          </a:p>
          <a:p>
            <a:pPr marL="457200" indent="-457200" algn="just">
              <a:lnSpc>
                <a:spcPct val="107000"/>
              </a:lnSpc>
              <a:spcBef>
                <a:spcPts val="1000"/>
              </a:spcBef>
              <a:spcAft>
                <a:spcPts val="800"/>
              </a:spcAft>
              <a:buAutoNum type="arabicPeriod"/>
            </a:pPr>
            <a:r>
              <a:rPr lang="en-GB" sz="2400" dirty="0">
                <a:solidFill>
                  <a:srgbClr val="000000"/>
                </a:solidFill>
                <a:latin typeface="Calibri" panose="020F0502020204030204" pitchFamily="34" charset="0"/>
                <a:ea typeface="Yu Gothic Light" panose="020B0300000000000000" pitchFamily="34" charset="-128"/>
                <a:cs typeface="Calibri" panose="020F0502020204030204" pitchFamily="34" charset="0"/>
              </a:rPr>
              <a:t>Read Q1 of your comprehension.</a:t>
            </a:r>
          </a:p>
          <a:p>
            <a:pPr marL="457200" indent="-457200" algn="just">
              <a:lnSpc>
                <a:spcPct val="107000"/>
              </a:lnSpc>
              <a:spcBef>
                <a:spcPts val="1000"/>
              </a:spcBef>
              <a:spcAft>
                <a:spcPts val="800"/>
              </a:spcAft>
              <a:buAutoNum type="arabicPeriod"/>
            </a:pPr>
            <a:r>
              <a:rPr lang="en-GB" sz="2400" kern="1200" dirty="0">
                <a:solidFill>
                  <a:srgbClr val="000000"/>
                </a:solidFill>
                <a:effectLst/>
                <a:latin typeface="Calibri" panose="020F0502020204030204" pitchFamily="34" charset="0"/>
                <a:ea typeface="Yu Gothic Light" panose="020B0300000000000000" pitchFamily="34" charset="-128"/>
                <a:cs typeface="Calibri" panose="020F0502020204030204" pitchFamily="34" charset="0"/>
              </a:rPr>
              <a:t>Use a ruler to</a:t>
            </a:r>
            <a:r>
              <a:rPr lang="en-GB" sz="2400" dirty="0">
                <a:solidFill>
                  <a:srgbClr val="000000"/>
                </a:solidFill>
                <a:latin typeface="Calibri" panose="020F0502020204030204" pitchFamily="34" charset="0"/>
                <a:ea typeface="Yu Gothic Light" panose="020B0300000000000000" pitchFamily="34" charset="-128"/>
                <a:cs typeface="Calibri" panose="020F0502020204030204" pitchFamily="34" charset="0"/>
              </a:rPr>
              <a:t> guide your reading, line by line, in the text. </a:t>
            </a:r>
          </a:p>
          <a:p>
            <a:pPr marL="457200" indent="-457200" algn="just">
              <a:lnSpc>
                <a:spcPct val="107000"/>
              </a:lnSpc>
              <a:spcBef>
                <a:spcPts val="1000"/>
              </a:spcBef>
              <a:spcAft>
                <a:spcPts val="800"/>
              </a:spcAft>
              <a:buAutoNum type="arabicPeriod"/>
            </a:pPr>
            <a:r>
              <a:rPr lang="en-GB" sz="2400" kern="1200" dirty="0">
                <a:solidFill>
                  <a:srgbClr val="000000"/>
                </a:solidFill>
                <a:effectLst/>
                <a:latin typeface="Calibri" panose="020F0502020204030204" pitchFamily="34" charset="0"/>
                <a:ea typeface="Yu Gothic Light" panose="020B0300000000000000" pitchFamily="34" charset="-128"/>
                <a:cs typeface="Calibri" panose="020F0502020204030204" pitchFamily="34" charset="0"/>
              </a:rPr>
              <a:t>When you have found the answer to Q</a:t>
            </a:r>
            <a:r>
              <a:rPr lang="en-GB" sz="2400" dirty="0">
                <a:solidFill>
                  <a:srgbClr val="000000"/>
                </a:solidFill>
                <a:latin typeface="Calibri" panose="020F0502020204030204" pitchFamily="34" charset="0"/>
                <a:ea typeface="Yu Gothic Light" panose="020B0300000000000000" pitchFamily="34" charset="-128"/>
                <a:cs typeface="Calibri" panose="020F0502020204030204" pitchFamily="34" charset="0"/>
              </a:rPr>
              <a:t>1, use a </a:t>
            </a:r>
            <a:r>
              <a:rPr lang="en-GB" sz="2400" dirty="0">
                <a:solidFill>
                  <a:srgbClr val="000000"/>
                </a:solidFill>
                <a:highlight>
                  <a:srgbClr val="FFFF00"/>
                </a:highlight>
                <a:latin typeface="Calibri" panose="020F0502020204030204" pitchFamily="34" charset="0"/>
                <a:ea typeface="Yu Gothic Light" panose="020B0300000000000000" pitchFamily="34" charset="-128"/>
                <a:cs typeface="Calibri" panose="020F0502020204030204" pitchFamily="34" charset="0"/>
              </a:rPr>
              <a:t>highlighter to highlight it in the text. </a:t>
            </a:r>
          </a:p>
          <a:p>
            <a:pPr marL="457200" indent="-457200" algn="just">
              <a:lnSpc>
                <a:spcPct val="107000"/>
              </a:lnSpc>
              <a:spcBef>
                <a:spcPts val="1000"/>
              </a:spcBef>
              <a:spcAft>
                <a:spcPts val="800"/>
              </a:spcAft>
              <a:buAutoNum type="arabicPeriod"/>
            </a:pPr>
            <a:r>
              <a:rPr lang="en-GB" sz="2400" kern="1200" dirty="0">
                <a:solidFill>
                  <a:srgbClr val="000000"/>
                </a:solidFill>
                <a:effectLst/>
                <a:latin typeface="Calibri" panose="020F0502020204030204" pitchFamily="34" charset="0"/>
                <a:ea typeface="Yu Gothic Light" panose="020B0300000000000000" pitchFamily="34" charset="-128"/>
                <a:cs typeface="Calibri" panose="020F0502020204030204" pitchFamily="34" charset="0"/>
              </a:rPr>
              <a:t>Transfer the </a:t>
            </a:r>
            <a:r>
              <a:rPr lang="en-GB" sz="2400" dirty="0">
                <a:solidFill>
                  <a:srgbClr val="000000"/>
                </a:solidFill>
                <a:latin typeface="Calibri" panose="020F0502020204030204" pitchFamily="34" charset="0"/>
                <a:ea typeface="Yu Gothic Light" panose="020B0300000000000000" pitchFamily="34" charset="-128"/>
                <a:cs typeface="Calibri" panose="020F0502020204030204" pitchFamily="34" charset="0"/>
              </a:rPr>
              <a:t>answer to your question. </a:t>
            </a:r>
          </a:p>
          <a:p>
            <a:pPr marL="457200" indent="-457200" algn="just">
              <a:lnSpc>
                <a:spcPct val="107000"/>
              </a:lnSpc>
              <a:spcBef>
                <a:spcPts val="1000"/>
              </a:spcBef>
              <a:spcAft>
                <a:spcPts val="800"/>
              </a:spcAft>
              <a:buAutoNum type="arabicPeriod"/>
            </a:pPr>
            <a:r>
              <a:rPr lang="en-GB" sz="2400" kern="1200" dirty="0">
                <a:solidFill>
                  <a:srgbClr val="000000"/>
                </a:solidFill>
                <a:effectLst/>
                <a:latin typeface="Calibri" panose="020F0502020204030204" pitchFamily="34" charset="0"/>
                <a:ea typeface="Yu Gothic Light" panose="020B0300000000000000" pitchFamily="34" charset="-128"/>
                <a:cs typeface="Calibri" panose="020F0502020204030204" pitchFamily="34" charset="0"/>
              </a:rPr>
              <a:t>Repeat steps 1-4 for the next question</a:t>
            </a:r>
            <a:r>
              <a:rPr lang="en-GB" sz="2400" dirty="0">
                <a:solidFill>
                  <a:srgbClr val="000000"/>
                </a:solidFill>
                <a:latin typeface="Calibri" panose="020F0502020204030204" pitchFamily="34" charset="0"/>
                <a:ea typeface="Yu Gothic Light" panose="020B0300000000000000" pitchFamily="34" charset="-128"/>
                <a:cs typeface="Calibri" panose="020F0502020204030204" pitchFamily="34" charset="0"/>
              </a:rPr>
              <a:t>. </a:t>
            </a:r>
          </a:p>
          <a:p>
            <a:pPr marL="457200" indent="-457200" algn="just">
              <a:lnSpc>
                <a:spcPct val="107000"/>
              </a:lnSpc>
              <a:spcBef>
                <a:spcPts val="1000"/>
              </a:spcBef>
              <a:spcAft>
                <a:spcPts val="800"/>
              </a:spcAft>
              <a:buAutoNum type="arabicPeriod"/>
            </a:pPr>
            <a:endParaRPr lang="en-GB" sz="2000" kern="1200" dirty="0">
              <a:solidFill>
                <a:srgbClr val="000000"/>
              </a:solidFill>
              <a:effectLst/>
              <a:latin typeface="Calibri" panose="020F0502020204030204" pitchFamily="34" charset="0"/>
              <a:ea typeface="Yu Gothic Light" panose="020B0300000000000000" pitchFamily="34" charset="-128"/>
              <a:cs typeface="Calibri" panose="020F0502020204030204" pitchFamily="34" charset="0"/>
            </a:endParaRPr>
          </a:p>
          <a:p>
            <a:pPr algn="just">
              <a:lnSpc>
                <a:spcPct val="107000"/>
              </a:lnSpc>
              <a:spcBef>
                <a:spcPts val="1000"/>
              </a:spcBef>
              <a:spcAft>
                <a:spcPts val="800"/>
              </a:spcAft>
            </a:pPr>
            <a:r>
              <a:rPr lang="en-GB" sz="2000" kern="1200" dirty="0">
                <a:solidFill>
                  <a:srgbClr val="000000"/>
                </a:solidFill>
                <a:effectLst/>
                <a:latin typeface="Calibri" panose="020F0502020204030204" pitchFamily="34" charset="0"/>
                <a:ea typeface="Yu Gothic Light" panose="020B0300000000000000" pitchFamily="34" charset="-128"/>
                <a:cs typeface="Calibri" panose="020F0502020204030204" pitchFamily="34"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1000"/>
              </a:spcBef>
              <a:spcAft>
                <a:spcPts val="800"/>
              </a:spcAft>
            </a:pP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108584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rectangular sign with text and images&#10;&#10;Description automatically generated with medium confidence">
            <a:extLst>
              <a:ext uri="{FF2B5EF4-FFF2-40B4-BE49-F238E27FC236}">
                <a16:creationId xmlns:a16="http://schemas.microsoft.com/office/drawing/2014/main" id="{6E6961E0-18FA-1401-7161-FA734B1D321F}"/>
              </a:ext>
            </a:extLst>
          </p:cNvPr>
          <p:cNvPicPr>
            <a:picLocks noChangeAspect="1"/>
          </p:cNvPicPr>
          <p:nvPr/>
        </p:nvPicPr>
        <p:blipFill>
          <a:blip r:embed="rId2"/>
          <a:stretch>
            <a:fillRect/>
          </a:stretch>
        </p:blipFill>
        <p:spPr>
          <a:xfrm>
            <a:off x="1294946" y="68263"/>
            <a:ext cx="9602108" cy="6721475"/>
          </a:xfrm>
          <a:prstGeom prst="rect">
            <a:avLst/>
          </a:prstGeom>
          <a:noFill/>
        </p:spPr>
      </p:pic>
    </p:spTree>
    <p:extLst>
      <p:ext uri="{BB962C8B-B14F-4D97-AF65-F5344CB8AC3E}">
        <p14:creationId xmlns:p14="http://schemas.microsoft.com/office/powerpoint/2010/main" val="26885036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6C42C-938A-842E-992A-C5D2895417A3}"/>
              </a:ext>
            </a:extLst>
          </p:cNvPr>
          <p:cNvSpPr>
            <a:spLocks noGrp="1"/>
          </p:cNvSpPr>
          <p:nvPr>
            <p:ph type="title"/>
          </p:nvPr>
        </p:nvSpPr>
        <p:spPr>
          <a:xfrm>
            <a:off x="602322" y="204555"/>
            <a:ext cx="5158959" cy="1112836"/>
          </a:xfrm>
        </p:spPr>
        <p:txBody>
          <a:bodyPr/>
          <a:lstStyle/>
          <a:p>
            <a:r>
              <a:rPr lang="en-GB" dirty="0"/>
              <a:t>Words in Context</a:t>
            </a:r>
          </a:p>
        </p:txBody>
      </p:sp>
      <p:sp>
        <p:nvSpPr>
          <p:cNvPr id="3" name="Content Placeholder 2">
            <a:extLst>
              <a:ext uri="{FF2B5EF4-FFF2-40B4-BE49-F238E27FC236}">
                <a16:creationId xmlns:a16="http://schemas.microsoft.com/office/drawing/2014/main" id="{0E13DAA5-3F9F-CD2D-8D35-0F3056992D55}"/>
              </a:ext>
            </a:extLst>
          </p:cNvPr>
          <p:cNvSpPr>
            <a:spLocks noGrp="1"/>
          </p:cNvSpPr>
          <p:nvPr>
            <p:ph idx="1"/>
          </p:nvPr>
        </p:nvSpPr>
        <p:spPr>
          <a:xfrm>
            <a:off x="230002" y="1759667"/>
            <a:ext cx="5865998" cy="4040191"/>
          </a:xfrm>
        </p:spPr>
        <p:txBody>
          <a:bodyPr>
            <a:normAutofit/>
          </a:bodyPr>
          <a:lstStyle/>
          <a:p>
            <a:r>
              <a:rPr lang="en-GB" b="1" dirty="0"/>
              <a:t>Find </a:t>
            </a:r>
            <a:r>
              <a:rPr lang="en-GB" dirty="0"/>
              <a:t>and</a:t>
            </a:r>
            <a:r>
              <a:rPr lang="en-GB" b="1" dirty="0"/>
              <a:t> copy one word </a:t>
            </a:r>
            <a:r>
              <a:rPr lang="en-GB" dirty="0"/>
              <a:t>that is closest in meaning to ‘caught’.</a:t>
            </a:r>
          </a:p>
          <a:p>
            <a:pPr marL="0" indent="0">
              <a:buNone/>
            </a:pPr>
            <a:r>
              <a:rPr lang="en-GB" dirty="0"/>
              <a:t>_________________________________</a:t>
            </a:r>
          </a:p>
          <a:p>
            <a:endParaRPr lang="en-GB" dirty="0"/>
          </a:p>
          <a:p>
            <a:endParaRPr lang="en-GB" dirty="0"/>
          </a:p>
          <a:p>
            <a:r>
              <a:rPr lang="en-GB" b="1" dirty="0"/>
              <a:t>Find </a:t>
            </a:r>
            <a:r>
              <a:rPr lang="en-GB" dirty="0"/>
              <a:t>and</a:t>
            </a:r>
            <a:r>
              <a:rPr lang="en-GB" b="1" dirty="0"/>
              <a:t> copy one word </a:t>
            </a:r>
            <a:r>
              <a:rPr lang="en-GB" dirty="0"/>
              <a:t>that is closest in meaning to ‘emerging’.</a:t>
            </a:r>
          </a:p>
          <a:p>
            <a:pPr marL="0" indent="0">
              <a:buNone/>
            </a:pPr>
            <a:r>
              <a:rPr lang="en-GB" dirty="0"/>
              <a:t>_________________________________</a:t>
            </a:r>
          </a:p>
        </p:txBody>
      </p:sp>
      <p:pic>
        <p:nvPicPr>
          <p:cNvPr id="4" name="Picture 3">
            <a:extLst>
              <a:ext uri="{FF2B5EF4-FFF2-40B4-BE49-F238E27FC236}">
                <a16:creationId xmlns:a16="http://schemas.microsoft.com/office/drawing/2014/main" id="{3504A581-FCF7-4202-FF80-9C3BF48F4AB2}"/>
              </a:ext>
            </a:extLst>
          </p:cNvPr>
          <p:cNvPicPr>
            <a:picLocks noChangeAspect="1"/>
          </p:cNvPicPr>
          <p:nvPr/>
        </p:nvPicPr>
        <p:blipFill>
          <a:blip r:embed="rId2"/>
          <a:srcRect l="51743"/>
          <a:stretch/>
        </p:blipFill>
        <p:spPr>
          <a:xfrm>
            <a:off x="6304935" y="0"/>
            <a:ext cx="5785107" cy="6858000"/>
          </a:xfrm>
          <a:prstGeom prst="rect">
            <a:avLst/>
          </a:prstGeom>
        </p:spPr>
      </p:pic>
    </p:spTree>
    <p:extLst>
      <p:ext uri="{BB962C8B-B14F-4D97-AF65-F5344CB8AC3E}">
        <p14:creationId xmlns:p14="http://schemas.microsoft.com/office/powerpoint/2010/main" val="37560226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E1553E3-FB87-DF07-5349-710409C5AFEA}"/>
              </a:ext>
            </a:extLst>
          </p:cNvPr>
          <p:cNvSpPr/>
          <p:nvPr/>
        </p:nvSpPr>
        <p:spPr>
          <a:xfrm>
            <a:off x="198452" y="257622"/>
            <a:ext cx="11391568" cy="6308069"/>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162000" tIns="162000" rIns="162000" bIns="162000"/>
          <a:lstStyle/>
          <a:p>
            <a:r>
              <a:rPr lang="en-GB" altLang="en-US" sz="2400" u="sng" dirty="0">
                <a:solidFill>
                  <a:srgbClr val="002060"/>
                </a:solidFill>
                <a:latin typeface="Candara" panose="020E0502030303020204" pitchFamily="34" charset="0"/>
                <a:cs typeface="Arial" panose="020B0604020202020204" pitchFamily="34" charset="0"/>
              </a:rPr>
              <a:t>Ways to help at home with reading</a:t>
            </a:r>
            <a:r>
              <a:rPr lang="en-GB" altLang="en-US" sz="2400" dirty="0">
                <a:solidFill>
                  <a:srgbClr val="002060"/>
                </a:solidFill>
                <a:latin typeface="Candara" panose="020E0502030303020204" pitchFamily="34" charset="0"/>
                <a:cs typeface="Arial" panose="020B0604020202020204" pitchFamily="34" charset="0"/>
              </a:rPr>
              <a:t>:</a:t>
            </a:r>
          </a:p>
          <a:p>
            <a:br>
              <a:rPr lang="en-GB" sz="2400" dirty="0">
                <a:solidFill>
                  <a:srgbClr val="002060"/>
                </a:solidFill>
                <a:latin typeface="Candara" panose="020E0502030303020204" pitchFamily="34" charset="0"/>
              </a:rPr>
            </a:br>
            <a:r>
              <a:rPr lang="en-GB" sz="2400" b="1" dirty="0">
                <a:solidFill>
                  <a:srgbClr val="002060"/>
                </a:solidFill>
              </a:rPr>
              <a:t>Vocabulary (Domain 2a)</a:t>
            </a:r>
          </a:p>
          <a:p>
            <a:r>
              <a:rPr lang="en-GB" sz="2400" b="1" dirty="0">
                <a:solidFill>
                  <a:srgbClr val="002060"/>
                </a:solidFill>
              </a:rPr>
              <a:t>Understanding words in context and their meanings</a:t>
            </a:r>
            <a:endParaRPr lang="en-GB" sz="2400" dirty="0">
              <a:solidFill>
                <a:srgbClr val="002060"/>
              </a:solidFill>
            </a:endParaRPr>
          </a:p>
          <a:p>
            <a:r>
              <a:rPr lang="en-GB" sz="2400" b="1" dirty="0">
                <a:solidFill>
                  <a:srgbClr val="002060"/>
                </a:solidFill>
              </a:rPr>
              <a:t>Play word games</a:t>
            </a:r>
            <a:r>
              <a:rPr lang="en-GB" sz="2400" dirty="0">
                <a:solidFill>
                  <a:srgbClr val="002060"/>
                </a:solidFill>
              </a:rPr>
              <a:t>: Use apps, flashcards, or games like Scrabble or Bananagrams to build vocabulary.</a:t>
            </a:r>
          </a:p>
          <a:p>
            <a:endParaRPr lang="en-GB" sz="2400" dirty="0">
              <a:solidFill>
                <a:srgbClr val="002060"/>
              </a:solidFill>
            </a:endParaRPr>
          </a:p>
          <a:p>
            <a:r>
              <a:rPr lang="en-GB" sz="2400" b="1" dirty="0">
                <a:solidFill>
                  <a:srgbClr val="002060"/>
                </a:solidFill>
              </a:rPr>
              <a:t>Explore new words</a:t>
            </a:r>
            <a:r>
              <a:rPr lang="en-GB" sz="2400" dirty="0">
                <a:solidFill>
                  <a:srgbClr val="002060"/>
                </a:solidFill>
              </a:rPr>
              <a:t>: While reading, pause and ask, "What do you think this word means?“ OR “ What could a synonym of this word be?” Encourage looking up unfamiliar words in a dictionary.</a:t>
            </a:r>
          </a:p>
          <a:p>
            <a:endParaRPr lang="en-GB" sz="2400" dirty="0">
              <a:solidFill>
                <a:srgbClr val="002060"/>
              </a:solidFill>
            </a:endParaRPr>
          </a:p>
          <a:p>
            <a:r>
              <a:rPr lang="en-GB" sz="2400" b="1" dirty="0">
                <a:solidFill>
                  <a:srgbClr val="002060"/>
                </a:solidFill>
              </a:rPr>
              <a:t>Word of the day</a:t>
            </a:r>
            <a:r>
              <a:rPr lang="en-GB" sz="2400" dirty="0">
                <a:solidFill>
                  <a:srgbClr val="002060"/>
                </a:solidFill>
              </a:rPr>
              <a:t>: Learn a new word daily and try to use it in sentences together</a:t>
            </a:r>
          </a:p>
          <a:p>
            <a:endParaRPr lang="en-GB" sz="2400" dirty="0">
              <a:solidFill>
                <a:srgbClr val="002060"/>
              </a:solidFill>
            </a:endParaRPr>
          </a:p>
          <a:p>
            <a:endParaRPr lang="en-GB" sz="2400" dirty="0">
              <a:solidFill>
                <a:srgbClr val="002060"/>
              </a:solidFill>
            </a:endParaRPr>
          </a:p>
          <a:p>
            <a:endParaRPr lang="en-GB" sz="2400" dirty="0">
              <a:solidFill>
                <a:srgbClr val="002060"/>
              </a:solidFill>
            </a:endParaRPr>
          </a:p>
          <a:p>
            <a:endParaRPr lang="en-GB" sz="2400" dirty="0">
              <a:solidFill>
                <a:srgbClr val="002060"/>
              </a:solidFill>
            </a:endParaRPr>
          </a:p>
        </p:txBody>
      </p:sp>
    </p:spTree>
    <p:extLst>
      <p:ext uri="{BB962C8B-B14F-4D97-AF65-F5344CB8AC3E}">
        <p14:creationId xmlns:p14="http://schemas.microsoft.com/office/powerpoint/2010/main" val="3807833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9431BB-8B6C-CACE-59E0-3821744B6FF8}"/>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92BEF392-8393-F86A-2123-8F71C10BBB24}"/>
              </a:ext>
            </a:extLst>
          </p:cNvPr>
          <p:cNvSpPr/>
          <p:nvPr/>
        </p:nvSpPr>
        <p:spPr>
          <a:xfrm>
            <a:off x="198452" y="257622"/>
            <a:ext cx="11391568" cy="6308069"/>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162000" tIns="162000" rIns="162000" bIns="162000"/>
          <a:lstStyle/>
          <a:p>
            <a:r>
              <a:rPr lang="en-GB" altLang="en-US" sz="3000" u="sng" dirty="0">
                <a:solidFill>
                  <a:srgbClr val="002060"/>
                </a:solidFill>
                <a:latin typeface="Candara" panose="020E0502030303020204" pitchFamily="34" charset="0"/>
                <a:cs typeface="Arial" panose="020B0604020202020204" pitchFamily="34" charset="0"/>
              </a:rPr>
              <a:t>Ways to help at home with reading</a:t>
            </a:r>
            <a:r>
              <a:rPr lang="en-GB" altLang="en-US" sz="3000" dirty="0">
                <a:solidFill>
                  <a:srgbClr val="002060"/>
                </a:solidFill>
                <a:latin typeface="Candara" panose="020E0502030303020204" pitchFamily="34" charset="0"/>
                <a:cs typeface="Arial" panose="020B0604020202020204" pitchFamily="34" charset="0"/>
              </a:rPr>
              <a:t>:</a:t>
            </a:r>
            <a:br>
              <a:rPr lang="en-GB" dirty="0">
                <a:solidFill>
                  <a:srgbClr val="002060"/>
                </a:solidFill>
                <a:latin typeface="Candara" panose="020E0502030303020204" pitchFamily="34" charset="0"/>
              </a:rPr>
            </a:br>
            <a:endParaRPr lang="en-GB" sz="2000" dirty="0">
              <a:solidFill>
                <a:srgbClr val="002060"/>
              </a:solidFill>
            </a:endParaRPr>
          </a:p>
          <a:p>
            <a:r>
              <a:rPr lang="en-GB" sz="2800" b="1" dirty="0">
                <a:solidFill>
                  <a:srgbClr val="002060"/>
                </a:solidFill>
              </a:rPr>
              <a:t>Retrieval (Domain 2b)</a:t>
            </a:r>
          </a:p>
          <a:p>
            <a:r>
              <a:rPr lang="en-GB" sz="2800" b="1" dirty="0">
                <a:solidFill>
                  <a:srgbClr val="002060"/>
                </a:solidFill>
              </a:rPr>
              <a:t>Finding specific information in the text</a:t>
            </a:r>
            <a:endParaRPr lang="en-GB" sz="2800" dirty="0">
              <a:solidFill>
                <a:srgbClr val="002060"/>
              </a:solidFill>
            </a:endParaRPr>
          </a:p>
          <a:p>
            <a:r>
              <a:rPr lang="en-GB" sz="2800" b="1" dirty="0">
                <a:solidFill>
                  <a:srgbClr val="002060"/>
                </a:solidFill>
              </a:rPr>
              <a:t>Ask factual questions</a:t>
            </a:r>
            <a:r>
              <a:rPr lang="en-GB" sz="2800" dirty="0">
                <a:solidFill>
                  <a:srgbClr val="002060"/>
                </a:solidFill>
              </a:rPr>
              <a:t>: After reading a passage, ask straightforward questions:</a:t>
            </a:r>
          </a:p>
          <a:p>
            <a:r>
              <a:rPr lang="en-GB" sz="2800" dirty="0">
                <a:solidFill>
                  <a:srgbClr val="002060"/>
                </a:solidFill>
              </a:rPr>
              <a:t>"What happened in this part?" or "Who is the main character?"</a:t>
            </a:r>
          </a:p>
          <a:p>
            <a:endParaRPr lang="en-GB" sz="2800" b="1" dirty="0">
              <a:solidFill>
                <a:srgbClr val="002060"/>
              </a:solidFill>
            </a:endParaRPr>
          </a:p>
          <a:p>
            <a:r>
              <a:rPr lang="en-GB" sz="2800" b="1" dirty="0">
                <a:solidFill>
                  <a:srgbClr val="002060"/>
                </a:solidFill>
              </a:rPr>
              <a:t>Highlight answers</a:t>
            </a:r>
            <a:r>
              <a:rPr lang="en-GB" sz="2800" dirty="0">
                <a:solidFill>
                  <a:srgbClr val="002060"/>
                </a:solidFill>
              </a:rPr>
              <a:t>: Practice finding answers in the text by highlighting or underlining key parts.</a:t>
            </a:r>
          </a:p>
          <a:p>
            <a:endParaRPr lang="en-GB" sz="2800" b="1" dirty="0">
              <a:solidFill>
                <a:srgbClr val="002060"/>
              </a:solidFill>
            </a:endParaRPr>
          </a:p>
          <a:p>
            <a:r>
              <a:rPr lang="en-GB" sz="2800" b="1" dirty="0">
                <a:solidFill>
                  <a:srgbClr val="002060"/>
                </a:solidFill>
              </a:rPr>
              <a:t>Use reading challenges</a:t>
            </a:r>
            <a:r>
              <a:rPr lang="en-GB" sz="2800" dirty="0">
                <a:solidFill>
                  <a:srgbClr val="002060"/>
                </a:solidFill>
              </a:rPr>
              <a:t>: Give a time-limited task to find specific information, like "Can you find what year this story is set in 30 seconds?”</a:t>
            </a:r>
          </a:p>
          <a:p>
            <a:endParaRPr lang="en-GB" sz="2000" dirty="0">
              <a:solidFill>
                <a:srgbClr val="002060"/>
              </a:solidFill>
            </a:endParaRPr>
          </a:p>
          <a:p>
            <a:endParaRPr lang="en-GB" sz="2000" dirty="0">
              <a:solidFill>
                <a:srgbClr val="002060"/>
              </a:solidFill>
            </a:endParaRPr>
          </a:p>
          <a:p>
            <a:endParaRPr lang="en-GB" sz="2000" dirty="0">
              <a:solidFill>
                <a:srgbClr val="002060"/>
              </a:solidFill>
            </a:endParaRPr>
          </a:p>
          <a:p>
            <a:endParaRPr lang="en-GB" sz="2000" dirty="0">
              <a:solidFill>
                <a:srgbClr val="002060"/>
              </a:solidFill>
            </a:endParaRPr>
          </a:p>
        </p:txBody>
      </p:sp>
    </p:spTree>
    <p:extLst>
      <p:ext uri="{BB962C8B-B14F-4D97-AF65-F5344CB8AC3E}">
        <p14:creationId xmlns:p14="http://schemas.microsoft.com/office/powerpoint/2010/main" val="3724690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30A319-8658-5AF9-B186-F2D32EB090B1}"/>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66B8A462-7EEC-025B-878A-BD0258171CE7}"/>
              </a:ext>
            </a:extLst>
          </p:cNvPr>
          <p:cNvSpPr/>
          <p:nvPr/>
        </p:nvSpPr>
        <p:spPr>
          <a:xfrm>
            <a:off x="198452" y="257622"/>
            <a:ext cx="11391568" cy="6308069"/>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162000" tIns="162000" rIns="162000" bIns="162000"/>
          <a:lstStyle/>
          <a:p>
            <a:r>
              <a:rPr lang="en-GB" altLang="en-US" sz="3600" u="sng" dirty="0">
                <a:solidFill>
                  <a:srgbClr val="002060"/>
                </a:solidFill>
                <a:latin typeface="Candara" panose="020E0502030303020204" pitchFamily="34" charset="0"/>
                <a:cs typeface="Arial" panose="020B0604020202020204" pitchFamily="34" charset="0"/>
              </a:rPr>
              <a:t>Ways to help at home with reading</a:t>
            </a:r>
            <a:r>
              <a:rPr lang="en-GB" altLang="en-US" sz="3600" dirty="0">
                <a:solidFill>
                  <a:srgbClr val="002060"/>
                </a:solidFill>
                <a:latin typeface="Candara" panose="020E0502030303020204" pitchFamily="34" charset="0"/>
                <a:cs typeface="Arial" panose="020B0604020202020204" pitchFamily="34" charset="0"/>
              </a:rPr>
              <a:t>:</a:t>
            </a:r>
            <a:br>
              <a:rPr lang="en-GB" sz="2400" dirty="0">
                <a:solidFill>
                  <a:srgbClr val="002060"/>
                </a:solidFill>
                <a:latin typeface="Candara" panose="020E0502030303020204" pitchFamily="34" charset="0"/>
              </a:rPr>
            </a:br>
            <a:endParaRPr lang="en-GB" sz="2800" dirty="0">
              <a:solidFill>
                <a:srgbClr val="002060"/>
              </a:solidFill>
            </a:endParaRPr>
          </a:p>
          <a:p>
            <a:r>
              <a:rPr lang="en-GB" sz="2800" b="1" dirty="0">
                <a:solidFill>
                  <a:srgbClr val="002060"/>
                </a:solidFill>
              </a:rPr>
              <a:t>Inference (Domain 2d)</a:t>
            </a:r>
          </a:p>
          <a:p>
            <a:endParaRPr lang="en-GB" sz="2800" b="1" dirty="0">
              <a:solidFill>
                <a:srgbClr val="002060"/>
              </a:solidFill>
            </a:endParaRPr>
          </a:p>
          <a:p>
            <a:r>
              <a:rPr lang="en-GB" sz="2800" b="1" dirty="0">
                <a:solidFill>
                  <a:srgbClr val="002060"/>
                </a:solidFill>
              </a:rPr>
              <a:t>Reading between the lines and understanding implied meanings</a:t>
            </a:r>
            <a:endParaRPr lang="en-GB" sz="2800" dirty="0">
              <a:solidFill>
                <a:srgbClr val="002060"/>
              </a:solidFill>
            </a:endParaRPr>
          </a:p>
          <a:p>
            <a:r>
              <a:rPr lang="en-GB" sz="2800" b="1" dirty="0">
                <a:solidFill>
                  <a:srgbClr val="002060"/>
                </a:solidFill>
              </a:rPr>
              <a:t>Ask "Why?" and "How?" questions</a:t>
            </a:r>
            <a:r>
              <a:rPr lang="en-GB" sz="2800" dirty="0">
                <a:solidFill>
                  <a:srgbClr val="002060"/>
                </a:solidFill>
              </a:rPr>
              <a:t>: For example, "Why do you think the character felt this way?" or "How do you know the storm is getting worse?” To take this even further, ask them to find the evidence to support it in their book. </a:t>
            </a:r>
          </a:p>
          <a:p>
            <a:endParaRPr lang="en-GB" sz="2000" dirty="0">
              <a:solidFill>
                <a:srgbClr val="002060"/>
              </a:solidFill>
            </a:endParaRPr>
          </a:p>
          <a:p>
            <a:endParaRPr lang="en-GB" sz="2000" dirty="0">
              <a:solidFill>
                <a:srgbClr val="002060"/>
              </a:solidFill>
            </a:endParaRPr>
          </a:p>
          <a:p>
            <a:endParaRPr lang="en-GB" sz="2000" dirty="0">
              <a:solidFill>
                <a:srgbClr val="002060"/>
              </a:solidFill>
            </a:endParaRPr>
          </a:p>
        </p:txBody>
      </p:sp>
    </p:spTree>
    <p:extLst>
      <p:ext uri="{BB962C8B-B14F-4D97-AF65-F5344CB8AC3E}">
        <p14:creationId xmlns:p14="http://schemas.microsoft.com/office/powerpoint/2010/main" val="866161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30B5AB-96FB-8917-E383-90AED7FAD820}"/>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23588F67-9FA6-A111-F6A1-4885C567BB75}"/>
              </a:ext>
            </a:extLst>
          </p:cNvPr>
          <p:cNvPicPr>
            <a:picLocks noChangeAspect="1"/>
          </p:cNvPicPr>
          <p:nvPr/>
        </p:nvPicPr>
        <p:blipFill>
          <a:blip r:embed="rId2"/>
          <a:stretch>
            <a:fillRect/>
          </a:stretch>
        </p:blipFill>
        <p:spPr>
          <a:xfrm>
            <a:off x="7127823" y="127416"/>
            <a:ext cx="4865725" cy="6694856"/>
          </a:xfrm>
          <a:prstGeom prst="rect">
            <a:avLst/>
          </a:prstGeom>
        </p:spPr>
      </p:pic>
      <p:sp>
        <p:nvSpPr>
          <p:cNvPr id="6" name="Rectangle 5">
            <a:extLst>
              <a:ext uri="{FF2B5EF4-FFF2-40B4-BE49-F238E27FC236}">
                <a16:creationId xmlns:a16="http://schemas.microsoft.com/office/drawing/2014/main" id="{EC583046-BB17-A6F7-ED6C-54665A778EB8}"/>
              </a:ext>
            </a:extLst>
          </p:cNvPr>
          <p:cNvSpPr/>
          <p:nvPr/>
        </p:nvSpPr>
        <p:spPr>
          <a:xfrm>
            <a:off x="198452" y="257622"/>
            <a:ext cx="6336983" cy="6308069"/>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162000" tIns="162000" rIns="162000" bIns="162000"/>
          <a:lstStyle/>
          <a:p>
            <a:pPr marL="136921">
              <a:defRPr/>
            </a:pPr>
            <a:r>
              <a:rPr lang="en-GB" altLang="en-US" sz="3000" u="sng" dirty="0">
                <a:solidFill>
                  <a:srgbClr val="0070C0"/>
                </a:solidFill>
                <a:latin typeface="Candara" panose="020E0502030303020204" pitchFamily="34" charset="0"/>
                <a:cs typeface="Arial" panose="020B0604020202020204" pitchFamily="34" charset="0"/>
              </a:rPr>
              <a:t>Ways to help at home with reading</a:t>
            </a:r>
            <a:r>
              <a:rPr lang="en-GB" altLang="en-US" sz="3000" dirty="0">
                <a:solidFill>
                  <a:srgbClr val="0070C0"/>
                </a:solidFill>
                <a:latin typeface="Candara" panose="020E0502030303020204" pitchFamily="34" charset="0"/>
                <a:cs typeface="Arial" panose="020B0604020202020204" pitchFamily="34" charset="0"/>
              </a:rPr>
              <a:t>:</a:t>
            </a:r>
            <a:br>
              <a:rPr lang="en-GB" dirty="0">
                <a:solidFill>
                  <a:srgbClr val="0070C0"/>
                </a:solidFill>
                <a:latin typeface="Candara" panose="020E0502030303020204" pitchFamily="34" charset="0"/>
              </a:rPr>
            </a:br>
            <a:br>
              <a:rPr lang="en-GB" dirty="0">
                <a:solidFill>
                  <a:srgbClr val="0070C0"/>
                </a:solidFill>
                <a:latin typeface="Candara" panose="020E0502030303020204" pitchFamily="34" charset="0"/>
              </a:rPr>
            </a:br>
            <a:endParaRPr lang="en-GB" dirty="0">
              <a:solidFill>
                <a:srgbClr val="0070C0"/>
              </a:solidFill>
              <a:latin typeface="Candara" panose="020E0502030303020204" pitchFamily="34" charset="0"/>
            </a:endParaRPr>
          </a:p>
          <a:p>
            <a:pPr>
              <a:defRPr/>
            </a:pPr>
            <a:r>
              <a:rPr lang="en-GB" b="1" dirty="0">
                <a:solidFill>
                  <a:srgbClr val="0070C0"/>
                </a:solidFill>
                <a:latin typeface="Candara" panose="020E0502030303020204" pitchFamily="34" charset="0"/>
              </a:rPr>
              <a:t>Discuss What They Read</a:t>
            </a:r>
          </a:p>
          <a:p>
            <a:pPr>
              <a:defRPr/>
            </a:pPr>
            <a:r>
              <a:rPr lang="en-GB" b="1" dirty="0">
                <a:solidFill>
                  <a:srgbClr val="0070C0"/>
                </a:solidFill>
                <a:latin typeface="Candara" panose="020E0502030303020204" pitchFamily="34" charset="0"/>
              </a:rPr>
              <a:t>Ask Questions:</a:t>
            </a:r>
            <a:r>
              <a:rPr lang="en-GB" dirty="0">
                <a:solidFill>
                  <a:srgbClr val="0070C0"/>
                </a:solidFill>
                <a:latin typeface="Candara" panose="020E0502030303020204" pitchFamily="34" charset="0"/>
              </a:rPr>
              <a:t> Engage your child in discussions about the books they are reading.</a:t>
            </a:r>
          </a:p>
          <a:p>
            <a:pPr>
              <a:defRPr/>
            </a:pPr>
            <a:endParaRPr lang="en-GB" dirty="0">
              <a:solidFill>
                <a:srgbClr val="0070C0"/>
              </a:solidFill>
              <a:latin typeface="Candara" panose="020E0502030303020204" pitchFamily="34" charset="0"/>
            </a:endParaRPr>
          </a:p>
          <a:p>
            <a:pPr>
              <a:defRPr/>
            </a:pPr>
            <a:r>
              <a:rPr lang="en-GB" dirty="0">
                <a:solidFill>
                  <a:srgbClr val="0070C0"/>
                </a:solidFill>
                <a:latin typeface="Candara" panose="020E0502030303020204" pitchFamily="34" charset="0"/>
              </a:rPr>
              <a:t> Ask questions that focus on retrieval ‘</a:t>
            </a:r>
            <a:r>
              <a:rPr lang="en-GB" b="1" dirty="0">
                <a:solidFill>
                  <a:srgbClr val="0070C0"/>
                </a:solidFill>
                <a:latin typeface="Candara" panose="020E0502030303020204" pitchFamily="34" charset="0"/>
              </a:rPr>
              <a:t>Who…, where…, when…, why…?’, </a:t>
            </a:r>
            <a:r>
              <a:rPr lang="en-GB" dirty="0">
                <a:solidFill>
                  <a:srgbClr val="0070C0"/>
                </a:solidFill>
                <a:latin typeface="Candara" panose="020E0502030303020204" pitchFamily="34" charset="0"/>
              </a:rPr>
              <a:t>understanding vocabulary </a:t>
            </a:r>
            <a:r>
              <a:rPr lang="en-GB" b="1" dirty="0">
                <a:solidFill>
                  <a:srgbClr val="0070C0"/>
                </a:solidFill>
                <a:latin typeface="Candara" panose="020E0502030303020204" pitchFamily="34" charset="0"/>
              </a:rPr>
              <a:t>‘Can you find an example of a word that means…?’ </a:t>
            </a:r>
            <a:r>
              <a:rPr lang="en-GB" dirty="0">
                <a:solidFill>
                  <a:srgbClr val="0070C0"/>
                </a:solidFill>
                <a:latin typeface="Candara" panose="020E0502030303020204" pitchFamily="34" charset="0"/>
              </a:rPr>
              <a:t>and inference </a:t>
            </a:r>
            <a:r>
              <a:rPr lang="en-GB" b="1" dirty="0">
                <a:solidFill>
                  <a:srgbClr val="0070C0"/>
                </a:solidFill>
                <a:latin typeface="Candara" panose="020E0502030303020204" pitchFamily="34" charset="0"/>
              </a:rPr>
              <a:t>‘How do you know…?  How can you tell that…? Explain why…’ </a:t>
            </a:r>
            <a:br>
              <a:rPr lang="en-GB" dirty="0">
                <a:solidFill>
                  <a:srgbClr val="0070C0"/>
                </a:solidFill>
                <a:latin typeface="Candara" panose="020E0502030303020204" pitchFamily="34" charset="0"/>
              </a:rPr>
            </a:br>
            <a:endParaRPr lang="en-GB" dirty="0">
              <a:solidFill>
                <a:srgbClr val="0070C0"/>
              </a:solidFill>
              <a:latin typeface="Candara" panose="020E0502030303020204" pitchFamily="34" charset="0"/>
            </a:endParaRPr>
          </a:p>
          <a:p>
            <a:pPr>
              <a:defRPr/>
            </a:pPr>
            <a:endParaRPr lang="en-GB" dirty="0">
              <a:solidFill>
                <a:srgbClr val="0070C0"/>
              </a:solidFill>
              <a:latin typeface="Candara" panose="020E0502030303020204" pitchFamily="34" charset="0"/>
            </a:endParaRPr>
          </a:p>
          <a:p>
            <a:pPr algn="ctr">
              <a:defRPr/>
            </a:pPr>
            <a:r>
              <a:rPr lang="en-GB" sz="2000" b="1" u="sng" dirty="0">
                <a:solidFill>
                  <a:srgbClr val="0070C0"/>
                </a:solidFill>
                <a:latin typeface="Candara" panose="020E0502030303020204" pitchFamily="34" charset="0"/>
              </a:rPr>
              <a:t>This relates to all types of reading at home. </a:t>
            </a:r>
          </a:p>
          <a:p>
            <a:pPr marL="257175" indent="-120254">
              <a:buFont typeface="Arial" panose="020B0604020202020204" pitchFamily="34" charset="0"/>
              <a:buChar char="•"/>
              <a:defRPr/>
            </a:pPr>
            <a:endParaRPr lang="en-GB" sz="12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84945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2" presetClass="entr" presetSubtype="4"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anim calcmode="lin" valueType="num">
                                      <p:cBhvr additive="base">
                                        <p:cTn id="9"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0"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1" presetID="2" presetClass="entr" presetSubtype="4"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 calcmode="lin" valueType="num">
                                      <p:cBhvr additive="base">
                                        <p:cTn id="17"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6">
                                            <p:txEl>
                                              <p:pRg st="6" end="6"/>
                                            </p:txEl>
                                          </p:spTgt>
                                        </p:tgtEl>
                                        <p:attrNameLst>
                                          <p:attrName>style.visibility</p:attrName>
                                        </p:attrNameLst>
                                      </p:cBhvr>
                                      <p:to>
                                        <p:strVal val="visible"/>
                                      </p:to>
                                    </p:set>
                                    <p:anim calcmode="lin" valueType="num">
                                      <p:cBhvr additive="base">
                                        <p:cTn id="21"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EC240BF-3892-6854-8AFB-F19F11BB3D35}"/>
              </a:ext>
            </a:extLst>
          </p:cNvPr>
          <p:cNvPicPr>
            <a:picLocks noChangeAspect="1"/>
          </p:cNvPicPr>
          <p:nvPr/>
        </p:nvPicPr>
        <p:blipFill>
          <a:blip r:embed="rId2"/>
          <a:stretch>
            <a:fillRect/>
          </a:stretch>
        </p:blipFill>
        <p:spPr>
          <a:xfrm>
            <a:off x="351942" y="2134109"/>
            <a:ext cx="11693018" cy="3048927"/>
          </a:xfrm>
          <a:prstGeom prst="rect">
            <a:avLst/>
          </a:prstGeom>
        </p:spPr>
      </p:pic>
      <p:sp>
        <p:nvSpPr>
          <p:cNvPr id="4" name="TextBox 3">
            <a:extLst>
              <a:ext uri="{FF2B5EF4-FFF2-40B4-BE49-F238E27FC236}">
                <a16:creationId xmlns:a16="http://schemas.microsoft.com/office/drawing/2014/main" id="{20127BF3-0497-165D-94D0-8B72E6B8869F}"/>
              </a:ext>
            </a:extLst>
          </p:cNvPr>
          <p:cNvSpPr txBox="1"/>
          <p:nvPr/>
        </p:nvSpPr>
        <p:spPr>
          <a:xfrm>
            <a:off x="454395" y="616527"/>
            <a:ext cx="11488113" cy="830997"/>
          </a:xfrm>
          <a:prstGeom prst="rect">
            <a:avLst/>
          </a:prstGeom>
          <a:noFill/>
        </p:spPr>
        <p:txBody>
          <a:bodyPr wrap="square" rtlCol="0">
            <a:spAutoFit/>
          </a:bodyPr>
          <a:lstStyle/>
          <a:p>
            <a:pPr algn="ctr"/>
            <a:r>
              <a:rPr lang="en-GB" sz="4800" b="1" u="sng" dirty="0">
                <a:solidFill>
                  <a:srgbClr val="0070C0"/>
                </a:solidFill>
                <a:latin typeface="Hand writing Mutlu" panose="00002100000000000000" pitchFamily="2" charset="0"/>
              </a:rPr>
              <a:t>Reading Domains</a:t>
            </a:r>
            <a:endParaRPr lang="en-GB" sz="4800" dirty="0">
              <a:solidFill>
                <a:srgbClr val="0070C0"/>
              </a:solidFill>
              <a:latin typeface="Hand writing Mutlu" panose="00002100000000000000" pitchFamily="2" charset="0"/>
            </a:endParaRPr>
          </a:p>
        </p:txBody>
      </p:sp>
      <p:sp>
        <p:nvSpPr>
          <p:cNvPr id="2" name="Oval 1">
            <a:extLst>
              <a:ext uri="{FF2B5EF4-FFF2-40B4-BE49-F238E27FC236}">
                <a16:creationId xmlns:a16="http://schemas.microsoft.com/office/drawing/2014/main" id="{42A65FF8-6D39-90C4-31EF-7C9C49513F54}"/>
              </a:ext>
            </a:extLst>
          </p:cNvPr>
          <p:cNvSpPr/>
          <p:nvPr/>
        </p:nvSpPr>
        <p:spPr>
          <a:xfrm>
            <a:off x="410115" y="2125704"/>
            <a:ext cx="1603810" cy="3150338"/>
          </a:xfrm>
          <a:custGeom>
            <a:avLst/>
            <a:gdLst>
              <a:gd name="connsiteX0" fmla="*/ 0 w 1603810"/>
              <a:gd name="connsiteY0" fmla="*/ 1575169 h 3150338"/>
              <a:gd name="connsiteX1" fmla="*/ 801905 w 1603810"/>
              <a:gd name="connsiteY1" fmla="*/ 0 h 3150338"/>
              <a:gd name="connsiteX2" fmla="*/ 1603810 w 1603810"/>
              <a:gd name="connsiteY2" fmla="*/ 1575169 h 3150338"/>
              <a:gd name="connsiteX3" fmla="*/ 801905 w 1603810"/>
              <a:gd name="connsiteY3" fmla="*/ 3150338 h 3150338"/>
              <a:gd name="connsiteX4" fmla="*/ 0 w 1603810"/>
              <a:gd name="connsiteY4" fmla="*/ 1575169 h 31503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3810" h="3150338" extrusionOk="0">
                <a:moveTo>
                  <a:pt x="0" y="1575169"/>
                </a:moveTo>
                <a:cubicBezTo>
                  <a:pt x="-67496" y="708114"/>
                  <a:pt x="407804" y="47958"/>
                  <a:pt x="801905" y="0"/>
                </a:cubicBezTo>
                <a:cubicBezTo>
                  <a:pt x="1307394" y="128497"/>
                  <a:pt x="1608485" y="847900"/>
                  <a:pt x="1603810" y="1575169"/>
                </a:cubicBezTo>
                <a:cubicBezTo>
                  <a:pt x="1569289" y="2393030"/>
                  <a:pt x="1261214" y="3170202"/>
                  <a:pt x="801905" y="3150338"/>
                </a:cubicBezTo>
                <a:cubicBezTo>
                  <a:pt x="405632" y="2976978"/>
                  <a:pt x="12662" y="2468719"/>
                  <a:pt x="0" y="1575169"/>
                </a:cubicBezTo>
                <a:close/>
              </a:path>
            </a:pathLst>
          </a:custGeom>
          <a:noFill/>
          <a:ln w="38100">
            <a:solidFill>
              <a:schemeClr val="accent6">
                <a:lumMod val="60000"/>
                <a:lumOff val="40000"/>
              </a:schemeClr>
            </a:solidFill>
            <a:extLst>
              <a:ext uri="{C807C97D-BFC1-408E-A445-0C87EB9F89A2}">
                <ask:lineSketchStyleProps xmlns:ask="http://schemas.microsoft.com/office/drawing/2018/sketchyshapes" sd="2650216993">
                  <a:prstGeom prst="ellipse">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3BF2E27C-77CC-0793-7211-5D346C735AE3}"/>
              </a:ext>
            </a:extLst>
          </p:cNvPr>
          <p:cNvSpPr/>
          <p:nvPr/>
        </p:nvSpPr>
        <p:spPr>
          <a:xfrm>
            <a:off x="1852773" y="2134109"/>
            <a:ext cx="1603810" cy="3150338"/>
          </a:xfrm>
          <a:custGeom>
            <a:avLst/>
            <a:gdLst>
              <a:gd name="connsiteX0" fmla="*/ 0 w 1603810"/>
              <a:gd name="connsiteY0" fmla="*/ 1575169 h 3150338"/>
              <a:gd name="connsiteX1" fmla="*/ 801905 w 1603810"/>
              <a:gd name="connsiteY1" fmla="*/ 0 h 3150338"/>
              <a:gd name="connsiteX2" fmla="*/ 1603810 w 1603810"/>
              <a:gd name="connsiteY2" fmla="*/ 1575169 h 3150338"/>
              <a:gd name="connsiteX3" fmla="*/ 801905 w 1603810"/>
              <a:gd name="connsiteY3" fmla="*/ 3150338 h 3150338"/>
              <a:gd name="connsiteX4" fmla="*/ 0 w 1603810"/>
              <a:gd name="connsiteY4" fmla="*/ 1575169 h 31503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3810" h="3150338" extrusionOk="0">
                <a:moveTo>
                  <a:pt x="0" y="1575169"/>
                </a:moveTo>
                <a:cubicBezTo>
                  <a:pt x="-67496" y="708114"/>
                  <a:pt x="407804" y="47958"/>
                  <a:pt x="801905" y="0"/>
                </a:cubicBezTo>
                <a:cubicBezTo>
                  <a:pt x="1307394" y="128497"/>
                  <a:pt x="1608485" y="847900"/>
                  <a:pt x="1603810" y="1575169"/>
                </a:cubicBezTo>
                <a:cubicBezTo>
                  <a:pt x="1569289" y="2393030"/>
                  <a:pt x="1261214" y="3170202"/>
                  <a:pt x="801905" y="3150338"/>
                </a:cubicBezTo>
                <a:cubicBezTo>
                  <a:pt x="405632" y="2976978"/>
                  <a:pt x="12662" y="2468719"/>
                  <a:pt x="0" y="1575169"/>
                </a:cubicBezTo>
                <a:close/>
              </a:path>
            </a:pathLst>
          </a:custGeom>
          <a:noFill/>
          <a:ln w="38100">
            <a:solidFill>
              <a:schemeClr val="accent6">
                <a:lumMod val="60000"/>
                <a:lumOff val="40000"/>
              </a:schemeClr>
            </a:solidFill>
            <a:extLst>
              <a:ext uri="{C807C97D-BFC1-408E-A445-0C87EB9F89A2}">
                <ask:lineSketchStyleProps xmlns:ask="http://schemas.microsoft.com/office/drawing/2018/sketchyshapes" sd="2650216993">
                  <a:prstGeom prst="ellipse">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F038D461-30AC-ADF1-46D4-2D2DA9D990B9}"/>
              </a:ext>
            </a:extLst>
          </p:cNvPr>
          <p:cNvSpPr/>
          <p:nvPr/>
        </p:nvSpPr>
        <p:spPr>
          <a:xfrm>
            <a:off x="4699927" y="2278104"/>
            <a:ext cx="1603810" cy="3150338"/>
          </a:xfrm>
          <a:custGeom>
            <a:avLst/>
            <a:gdLst>
              <a:gd name="connsiteX0" fmla="*/ 0 w 1603810"/>
              <a:gd name="connsiteY0" fmla="*/ 1575169 h 3150338"/>
              <a:gd name="connsiteX1" fmla="*/ 801905 w 1603810"/>
              <a:gd name="connsiteY1" fmla="*/ 0 h 3150338"/>
              <a:gd name="connsiteX2" fmla="*/ 1603810 w 1603810"/>
              <a:gd name="connsiteY2" fmla="*/ 1575169 h 3150338"/>
              <a:gd name="connsiteX3" fmla="*/ 801905 w 1603810"/>
              <a:gd name="connsiteY3" fmla="*/ 3150338 h 3150338"/>
              <a:gd name="connsiteX4" fmla="*/ 0 w 1603810"/>
              <a:gd name="connsiteY4" fmla="*/ 1575169 h 31503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3810" h="3150338" extrusionOk="0">
                <a:moveTo>
                  <a:pt x="0" y="1575169"/>
                </a:moveTo>
                <a:cubicBezTo>
                  <a:pt x="-67496" y="708114"/>
                  <a:pt x="407804" y="47958"/>
                  <a:pt x="801905" y="0"/>
                </a:cubicBezTo>
                <a:cubicBezTo>
                  <a:pt x="1307394" y="128497"/>
                  <a:pt x="1608485" y="847900"/>
                  <a:pt x="1603810" y="1575169"/>
                </a:cubicBezTo>
                <a:cubicBezTo>
                  <a:pt x="1569289" y="2393030"/>
                  <a:pt x="1261214" y="3170202"/>
                  <a:pt x="801905" y="3150338"/>
                </a:cubicBezTo>
                <a:cubicBezTo>
                  <a:pt x="405632" y="2976978"/>
                  <a:pt x="12662" y="2468719"/>
                  <a:pt x="0" y="1575169"/>
                </a:cubicBezTo>
                <a:close/>
              </a:path>
            </a:pathLst>
          </a:custGeom>
          <a:noFill/>
          <a:ln w="38100">
            <a:solidFill>
              <a:schemeClr val="accent6">
                <a:lumMod val="60000"/>
                <a:lumOff val="40000"/>
              </a:schemeClr>
            </a:solidFill>
            <a:extLst>
              <a:ext uri="{C807C97D-BFC1-408E-A445-0C87EB9F89A2}">
                <ask:lineSketchStyleProps xmlns:ask="http://schemas.microsoft.com/office/drawing/2018/sketchyshapes" sd="2650216993">
                  <a:prstGeom prst="ellipse">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10715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9856B32-748C-CAF8-5850-FFC38FE0C103}"/>
              </a:ext>
            </a:extLst>
          </p:cNvPr>
          <p:cNvSpPr txBox="1"/>
          <p:nvPr/>
        </p:nvSpPr>
        <p:spPr>
          <a:xfrm>
            <a:off x="4648667" y="230002"/>
            <a:ext cx="2894665" cy="369332"/>
          </a:xfrm>
          <a:prstGeom prst="rect">
            <a:avLst/>
          </a:prstGeom>
          <a:noFill/>
        </p:spPr>
        <p:txBody>
          <a:bodyPr wrap="square" rtlCol="0">
            <a:spAutoFit/>
          </a:bodyPr>
          <a:lstStyle/>
          <a:p>
            <a:r>
              <a:rPr lang="en-GB" dirty="0"/>
              <a:t>2024</a:t>
            </a:r>
          </a:p>
        </p:txBody>
      </p:sp>
      <p:pic>
        <p:nvPicPr>
          <p:cNvPr id="7" name="Picture 6">
            <a:extLst>
              <a:ext uri="{FF2B5EF4-FFF2-40B4-BE49-F238E27FC236}">
                <a16:creationId xmlns:a16="http://schemas.microsoft.com/office/drawing/2014/main" id="{078E8E8F-4F00-EDD9-A4BC-946C1ED1BCB6}"/>
              </a:ext>
            </a:extLst>
          </p:cNvPr>
          <p:cNvPicPr>
            <a:picLocks noChangeAspect="1"/>
          </p:cNvPicPr>
          <p:nvPr/>
        </p:nvPicPr>
        <p:blipFill>
          <a:blip r:embed="rId2"/>
          <a:stretch>
            <a:fillRect/>
          </a:stretch>
        </p:blipFill>
        <p:spPr>
          <a:xfrm>
            <a:off x="1478996" y="1148513"/>
            <a:ext cx="9879742" cy="4948492"/>
          </a:xfrm>
          <a:prstGeom prst="rect">
            <a:avLst/>
          </a:prstGeom>
        </p:spPr>
      </p:pic>
      <p:pic>
        <p:nvPicPr>
          <p:cNvPr id="4" name="Picture 3">
            <a:extLst>
              <a:ext uri="{FF2B5EF4-FFF2-40B4-BE49-F238E27FC236}">
                <a16:creationId xmlns:a16="http://schemas.microsoft.com/office/drawing/2014/main" id="{E6055BC2-6A30-F8B1-3A9A-95B7E8FBE6CC}"/>
              </a:ext>
            </a:extLst>
          </p:cNvPr>
          <p:cNvPicPr>
            <a:picLocks noChangeAspect="1"/>
          </p:cNvPicPr>
          <p:nvPr/>
        </p:nvPicPr>
        <p:blipFill>
          <a:blip r:embed="rId3"/>
          <a:stretch>
            <a:fillRect/>
          </a:stretch>
        </p:blipFill>
        <p:spPr>
          <a:xfrm>
            <a:off x="2091128" y="1046678"/>
            <a:ext cx="9136505" cy="2382322"/>
          </a:xfrm>
          <a:prstGeom prst="rect">
            <a:avLst/>
          </a:prstGeom>
        </p:spPr>
      </p:pic>
    </p:spTree>
    <p:extLst>
      <p:ext uri="{BB962C8B-B14F-4D97-AF65-F5344CB8AC3E}">
        <p14:creationId xmlns:p14="http://schemas.microsoft.com/office/powerpoint/2010/main" val="20431902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48B77E-11E1-F02A-03F2-41414FA2B68E}"/>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EEAAC58E-75B1-88F8-9DD6-2E0AEA498D0D}"/>
              </a:ext>
            </a:extLst>
          </p:cNvPr>
          <p:cNvPicPr>
            <a:picLocks noChangeAspect="1"/>
          </p:cNvPicPr>
          <p:nvPr/>
        </p:nvPicPr>
        <p:blipFill>
          <a:blip r:embed="rId2"/>
          <a:stretch>
            <a:fillRect/>
          </a:stretch>
        </p:blipFill>
        <p:spPr>
          <a:xfrm>
            <a:off x="1248313" y="760995"/>
            <a:ext cx="9964329" cy="5536984"/>
          </a:xfrm>
          <a:prstGeom prst="rect">
            <a:avLst/>
          </a:prstGeom>
        </p:spPr>
      </p:pic>
      <p:pic>
        <p:nvPicPr>
          <p:cNvPr id="4" name="Picture 3">
            <a:extLst>
              <a:ext uri="{FF2B5EF4-FFF2-40B4-BE49-F238E27FC236}">
                <a16:creationId xmlns:a16="http://schemas.microsoft.com/office/drawing/2014/main" id="{2BC3CB10-ECD3-49C0-6BB9-5C40A4D7832E}"/>
              </a:ext>
            </a:extLst>
          </p:cNvPr>
          <p:cNvPicPr>
            <a:picLocks noChangeAspect="1"/>
          </p:cNvPicPr>
          <p:nvPr/>
        </p:nvPicPr>
        <p:blipFill>
          <a:blip r:embed="rId3"/>
          <a:stretch>
            <a:fillRect/>
          </a:stretch>
        </p:blipFill>
        <p:spPr>
          <a:xfrm>
            <a:off x="1806492" y="760995"/>
            <a:ext cx="9496092" cy="2476084"/>
          </a:xfrm>
          <a:prstGeom prst="rect">
            <a:avLst/>
          </a:prstGeom>
        </p:spPr>
      </p:pic>
      <p:sp>
        <p:nvSpPr>
          <p:cNvPr id="5" name="TextBox 4">
            <a:extLst>
              <a:ext uri="{FF2B5EF4-FFF2-40B4-BE49-F238E27FC236}">
                <a16:creationId xmlns:a16="http://schemas.microsoft.com/office/drawing/2014/main" id="{4B54505F-F353-4A82-CF28-27D056B7C72F}"/>
              </a:ext>
            </a:extLst>
          </p:cNvPr>
          <p:cNvSpPr txBox="1"/>
          <p:nvPr/>
        </p:nvSpPr>
        <p:spPr>
          <a:xfrm>
            <a:off x="4648667" y="230002"/>
            <a:ext cx="2894665" cy="369332"/>
          </a:xfrm>
          <a:prstGeom prst="rect">
            <a:avLst/>
          </a:prstGeom>
          <a:noFill/>
        </p:spPr>
        <p:txBody>
          <a:bodyPr wrap="square" rtlCol="0">
            <a:spAutoFit/>
          </a:bodyPr>
          <a:lstStyle/>
          <a:p>
            <a:r>
              <a:rPr lang="en-GB" dirty="0"/>
              <a:t>2023</a:t>
            </a:r>
          </a:p>
        </p:txBody>
      </p:sp>
    </p:spTree>
    <p:extLst>
      <p:ext uri="{BB962C8B-B14F-4D97-AF65-F5344CB8AC3E}">
        <p14:creationId xmlns:p14="http://schemas.microsoft.com/office/powerpoint/2010/main" val="1670200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6CAC9C-42BB-CBD9-0352-54DD0EBE5E7D}"/>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5FB60652-D715-FC23-34DF-CAD3B11C13B5}"/>
              </a:ext>
            </a:extLst>
          </p:cNvPr>
          <p:cNvPicPr>
            <a:picLocks noChangeAspect="1"/>
          </p:cNvPicPr>
          <p:nvPr/>
        </p:nvPicPr>
        <p:blipFill>
          <a:blip r:embed="rId2"/>
          <a:stretch>
            <a:fillRect/>
          </a:stretch>
        </p:blipFill>
        <p:spPr>
          <a:xfrm>
            <a:off x="1501782" y="1028725"/>
            <a:ext cx="9601602" cy="5491996"/>
          </a:xfrm>
          <a:prstGeom prst="rect">
            <a:avLst/>
          </a:prstGeom>
        </p:spPr>
      </p:pic>
      <p:pic>
        <p:nvPicPr>
          <p:cNvPr id="4" name="Picture 3">
            <a:extLst>
              <a:ext uri="{FF2B5EF4-FFF2-40B4-BE49-F238E27FC236}">
                <a16:creationId xmlns:a16="http://schemas.microsoft.com/office/drawing/2014/main" id="{D5403295-69B4-48AB-300C-7B0467E2980C}"/>
              </a:ext>
            </a:extLst>
          </p:cNvPr>
          <p:cNvPicPr>
            <a:picLocks noChangeAspect="1"/>
          </p:cNvPicPr>
          <p:nvPr/>
        </p:nvPicPr>
        <p:blipFill>
          <a:blip r:embed="rId3"/>
          <a:stretch>
            <a:fillRect/>
          </a:stretch>
        </p:blipFill>
        <p:spPr>
          <a:xfrm>
            <a:off x="2031344" y="1028725"/>
            <a:ext cx="9072040" cy="2365513"/>
          </a:xfrm>
          <a:prstGeom prst="rect">
            <a:avLst/>
          </a:prstGeom>
        </p:spPr>
      </p:pic>
      <p:sp>
        <p:nvSpPr>
          <p:cNvPr id="5" name="TextBox 4">
            <a:extLst>
              <a:ext uri="{FF2B5EF4-FFF2-40B4-BE49-F238E27FC236}">
                <a16:creationId xmlns:a16="http://schemas.microsoft.com/office/drawing/2014/main" id="{BDDD5F79-7928-78A7-83A2-35AD9C2F4504}"/>
              </a:ext>
            </a:extLst>
          </p:cNvPr>
          <p:cNvSpPr txBox="1"/>
          <p:nvPr/>
        </p:nvSpPr>
        <p:spPr>
          <a:xfrm>
            <a:off x="4648667" y="230002"/>
            <a:ext cx="2894665" cy="369332"/>
          </a:xfrm>
          <a:prstGeom prst="rect">
            <a:avLst/>
          </a:prstGeom>
          <a:noFill/>
        </p:spPr>
        <p:txBody>
          <a:bodyPr wrap="square" rtlCol="0">
            <a:spAutoFit/>
          </a:bodyPr>
          <a:lstStyle/>
          <a:p>
            <a:r>
              <a:rPr lang="en-GB" dirty="0"/>
              <a:t>2022</a:t>
            </a:r>
          </a:p>
        </p:txBody>
      </p:sp>
    </p:spTree>
    <p:extLst>
      <p:ext uri="{BB962C8B-B14F-4D97-AF65-F5344CB8AC3E}">
        <p14:creationId xmlns:p14="http://schemas.microsoft.com/office/powerpoint/2010/main" val="9859765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779624" y="212725"/>
            <a:ext cx="8250641" cy="894715"/>
          </a:xfrm>
          <a:solidFill>
            <a:srgbClr val="FDFEDA"/>
          </a:solidFill>
          <a:ln>
            <a:solidFill>
              <a:schemeClr val="accent1"/>
            </a:solidFill>
          </a:ln>
        </p:spPr>
        <p:txBody>
          <a:bodyPr/>
          <a:lstStyle/>
          <a:p>
            <a:pPr algn="ctr"/>
            <a:r>
              <a:rPr lang="en-GB" dirty="0"/>
              <a:t>What is inference?</a:t>
            </a:r>
          </a:p>
        </p:txBody>
      </p:sp>
      <p:sp>
        <p:nvSpPr>
          <p:cNvPr id="14" name="AutoShape 5">
            <a:extLst>
              <a:ext uri="{FF2B5EF4-FFF2-40B4-BE49-F238E27FC236}">
                <a16:creationId xmlns:a16="http://schemas.microsoft.com/office/drawing/2014/main" id="{9AC5550A-F374-48CB-89AF-A6A9E0BC5173}"/>
              </a:ext>
            </a:extLst>
          </p:cNvPr>
          <p:cNvSpPr>
            <a:spLocks noChangeArrowheads="1"/>
          </p:cNvSpPr>
          <p:nvPr/>
        </p:nvSpPr>
        <p:spPr bwMode="auto">
          <a:xfrm>
            <a:off x="387040" y="1558656"/>
            <a:ext cx="11417920" cy="5000361"/>
          </a:xfrm>
          <a:prstGeom prst="roundRect">
            <a:avLst>
              <a:gd name="adj" fmla="val 16667"/>
            </a:avLst>
          </a:prstGeom>
          <a:solidFill>
            <a:srgbClr val="FFFED8"/>
          </a:solidFill>
          <a:ln w="9525">
            <a:solidFill>
              <a:schemeClr val="tx1"/>
            </a:solidFill>
            <a:round/>
            <a:headEnd/>
            <a:tailEnd/>
          </a:ln>
          <a:effectLst/>
        </p:spPr>
        <p:txBody>
          <a:bodyPr wrap="square" anchor="ctr">
            <a:no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pPr>
            <a:r>
              <a:rPr lang="en-GB" altLang="en-US" sz="2800" b="1" dirty="0">
                <a:latin typeface="Calibri" panose="020F0502020204030204" pitchFamily="34" charset="0"/>
                <a:cs typeface="Calibri" panose="020F0502020204030204" pitchFamily="34" charset="0"/>
              </a:rPr>
              <a:t>When people write or speak, they rarely tell you everything – and thank goodness. Think about these two sentences:</a:t>
            </a:r>
          </a:p>
          <a:p>
            <a:pPr algn="ctr">
              <a:spcBef>
                <a:spcPct val="0"/>
              </a:spcBef>
              <a:buNone/>
            </a:pPr>
            <a:endParaRPr lang="en-GB" altLang="en-US" sz="2800" dirty="0">
              <a:latin typeface="Calibri" panose="020F0502020204030204" pitchFamily="34" charset="0"/>
              <a:cs typeface="Calibri" panose="020F0502020204030204" pitchFamily="34" charset="0"/>
            </a:endParaRPr>
          </a:p>
          <a:p>
            <a:pPr>
              <a:spcBef>
                <a:spcPct val="0"/>
              </a:spcBef>
              <a:buNone/>
            </a:pPr>
            <a:r>
              <a:rPr lang="en-GB" altLang="en-US" sz="2800" dirty="0">
                <a:latin typeface="Calibri" panose="020F0502020204030204" pitchFamily="34" charset="0"/>
                <a:cs typeface="Calibri" panose="020F0502020204030204" pitchFamily="34" charset="0"/>
              </a:rPr>
              <a:t>1. Make a cheese sandwich.</a:t>
            </a:r>
          </a:p>
          <a:p>
            <a:pPr>
              <a:spcBef>
                <a:spcPct val="0"/>
              </a:spcBef>
              <a:buNone/>
            </a:pPr>
            <a:endParaRPr lang="en-GB" altLang="en-US" sz="2800" dirty="0">
              <a:latin typeface="Calibri" panose="020F0502020204030204" pitchFamily="34" charset="0"/>
              <a:cs typeface="Calibri" panose="020F0502020204030204" pitchFamily="34" charset="0"/>
            </a:endParaRPr>
          </a:p>
          <a:p>
            <a:pPr>
              <a:spcBef>
                <a:spcPct val="0"/>
              </a:spcBef>
              <a:buNone/>
            </a:pPr>
            <a:endParaRPr lang="en-GB" altLang="en-US" sz="2800" dirty="0">
              <a:latin typeface="Calibri" panose="020F0502020204030204" pitchFamily="34" charset="0"/>
              <a:cs typeface="Calibri" panose="020F0502020204030204" pitchFamily="34" charset="0"/>
            </a:endParaRPr>
          </a:p>
          <a:p>
            <a:pPr>
              <a:spcBef>
                <a:spcPct val="0"/>
              </a:spcBef>
              <a:buNone/>
            </a:pPr>
            <a:r>
              <a:rPr lang="en-GB" altLang="en-US" sz="2800" dirty="0">
                <a:latin typeface="Calibri" panose="020F0502020204030204" pitchFamily="34" charset="0"/>
                <a:cs typeface="Calibri" panose="020F0502020204030204" pitchFamily="34" charset="0"/>
              </a:rPr>
              <a:t>2. Go to the kitchen, get two slices of bread, get butter and </a:t>
            </a:r>
          </a:p>
          <a:p>
            <a:pPr>
              <a:spcBef>
                <a:spcPct val="0"/>
              </a:spcBef>
              <a:buNone/>
            </a:pPr>
            <a:r>
              <a:rPr lang="en-GB" altLang="en-US" sz="2800" dirty="0">
                <a:latin typeface="Calibri" panose="020F0502020204030204" pitchFamily="34" charset="0"/>
                <a:cs typeface="Calibri" panose="020F0502020204030204" pitchFamily="34" charset="0"/>
              </a:rPr>
              <a:t>cheese from the fridge, spread butter thinly on one side of both pieces of bread, cut thin slices of cheese, arrange the cheese on the buttered side of one slice of bread, put the other slice on top of the cheese (buttered side down) and press down to make a sandwich.</a:t>
            </a:r>
          </a:p>
        </p:txBody>
      </p:sp>
      <p:pic>
        <p:nvPicPr>
          <p:cNvPr id="7" name="Picture 6">
            <a:extLst>
              <a:ext uri="{FF2B5EF4-FFF2-40B4-BE49-F238E27FC236}">
                <a16:creationId xmlns:a16="http://schemas.microsoft.com/office/drawing/2014/main" id="{312B186E-B572-4378-B4B9-333760E80A1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2078" y="133350"/>
            <a:ext cx="720601" cy="1073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BEC4E389-FEB8-484A-A710-FB130E0EB9F2}"/>
              </a:ext>
            </a:extLst>
          </p:cNvPr>
          <p:cNvPicPr>
            <a:picLocks noChangeAspect="1"/>
          </p:cNvPicPr>
          <p:nvPr/>
        </p:nvPicPr>
        <p:blipFill>
          <a:blip r:embed="rId3"/>
          <a:stretch>
            <a:fillRect/>
          </a:stretch>
        </p:blipFill>
        <p:spPr>
          <a:xfrm>
            <a:off x="10925666" y="298983"/>
            <a:ext cx="993979" cy="665572"/>
          </a:xfrm>
          <a:prstGeom prst="rect">
            <a:avLst/>
          </a:prstGeom>
        </p:spPr>
      </p:pic>
      <p:pic>
        <p:nvPicPr>
          <p:cNvPr id="5" name="Picture 4" descr="A close up of a logo&#10;&#10;Description automatically generated">
            <a:extLst>
              <a:ext uri="{FF2B5EF4-FFF2-40B4-BE49-F238E27FC236}">
                <a16:creationId xmlns:a16="http://schemas.microsoft.com/office/drawing/2014/main" id="{EA105111-AB3F-463F-8819-5071CDDB23F1}"/>
              </a:ext>
            </a:extLst>
          </p:cNvPr>
          <p:cNvPicPr>
            <a:picLocks noChangeAspect="1"/>
          </p:cNvPicPr>
          <p:nvPr/>
        </p:nvPicPr>
        <p:blipFill>
          <a:blip r:embed="rId4"/>
          <a:stretch>
            <a:fillRect/>
          </a:stretch>
        </p:blipFill>
        <p:spPr>
          <a:xfrm>
            <a:off x="9629765" y="2106202"/>
            <a:ext cx="1997425" cy="2645596"/>
          </a:xfrm>
          <a:prstGeom prst="rect">
            <a:avLst/>
          </a:prstGeom>
        </p:spPr>
      </p:pic>
    </p:spTree>
    <p:extLst>
      <p:ext uri="{BB962C8B-B14F-4D97-AF65-F5344CB8AC3E}">
        <p14:creationId xmlns:p14="http://schemas.microsoft.com/office/powerpoint/2010/main" val="25179119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779624" y="212725"/>
            <a:ext cx="8250641" cy="894715"/>
          </a:xfrm>
          <a:solidFill>
            <a:srgbClr val="FDFEDA"/>
          </a:solidFill>
          <a:ln>
            <a:solidFill>
              <a:schemeClr val="accent1"/>
            </a:solidFill>
          </a:ln>
        </p:spPr>
        <p:txBody>
          <a:bodyPr/>
          <a:lstStyle/>
          <a:p>
            <a:pPr algn="ctr"/>
            <a:r>
              <a:rPr lang="en-GB" dirty="0"/>
              <a:t>What is inference?</a:t>
            </a:r>
          </a:p>
        </p:txBody>
      </p:sp>
      <p:sp>
        <p:nvSpPr>
          <p:cNvPr id="14" name="AutoShape 5">
            <a:extLst>
              <a:ext uri="{FF2B5EF4-FFF2-40B4-BE49-F238E27FC236}">
                <a16:creationId xmlns:a16="http://schemas.microsoft.com/office/drawing/2014/main" id="{9AC5550A-F374-48CB-89AF-A6A9E0BC5173}"/>
              </a:ext>
            </a:extLst>
          </p:cNvPr>
          <p:cNvSpPr>
            <a:spLocks noChangeArrowheads="1"/>
          </p:cNvSpPr>
          <p:nvPr/>
        </p:nvSpPr>
        <p:spPr bwMode="auto">
          <a:xfrm>
            <a:off x="387040" y="1339128"/>
            <a:ext cx="11417920" cy="2752394"/>
          </a:xfrm>
          <a:prstGeom prst="roundRect">
            <a:avLst>
              <a:gd name="adj" fmla="val 16667"/>
            </a:avLst>
          </a:prstGeom>
          <a:solidFill>
            <a:srgbClr val="FFFED8"/>
          </a:solidFill>
          <a:ln w="9525">
            <a:solidFill>
              <a:schemeClr val="tx1"/>
            </a:solidFill>
            <a:round/>
            <a:headEnd/>
            <a:tailEnd/>
          </a:ln>
          <a:effectLst/>
        </p:spPr>
        <p:txBody>
          <a:bodyPr wrap="square" anchor="ctr">
            <a:no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None/>
            </a:pPr>
            <a:r>
              <a:rPr lang="en-GB" altLang="en-US" sz="2800" b="1" dirty="0">
                <a:latin typeface="Calibri" panose="020F0502020204030204" pitchFamily="34" charset="0"/>
                <a:cs typeface="Calibri" panose="020F0502020204030204" pitchFamily="34" charset="0"/>
              </a:rPr>
              <a:t>Sentence 1</a:t>
            </a:r>
            <a:r>
              <a:rPr lang="en-GB" altLang="en-US" sz="2800" dirty="0">
                <a:latin typeface="Calibri" panose="020F0502020204030204" pitchFamily="34" charset="0"/>
                <a:cs typeface="Calibri" panose="020F0502020204030204" pitchFamily="34" charset="0"/>
              </a:rPr>
              <a:t> gets straight to the point. It tells you </a:t>
            </a:r>
          </a:p>
          <a:p>
            <a:pPr>
              <a:spcBef>
                <a:spcPct val="0"/>
              </a:spcBef>
              <a:buNone/>
            </a:pPr>
            <a:r>
              <a:rPr lang="en-GB" altLang="en-US" sz="2800" dirty="0">
                <a:latin typeface="Calibri" panose="020F0502020204030204" pitchFamily="34" charset="0"/>
                <a:cs typeface="Calibri" panose="020F0502020204030204" pitchFamily="34" charset="0"/>
              </a:rPr>
              <a:t>what you really want to know and assumes that </a:t>
            </a:r>
          </a:p>
          <a:p>
            <a:pPr>
              <a:spcBef>
                <a:spcPct val="0"/>
              </a:spcBef>
              <a:buNone/>
            </a:pPr>
            <a:r>
              <a:rPr lang="en-GB" altLang="en-US" sz="2800" dirty="0">
                <a:latin typeface="Calibri" panose="020F0502020204030204" pitchFamily="34" charset="0"/>
                <a:cs typeface="Calibri" panose="020F0502020204030204" pitchFamily="34" charset="0"/>
              </a:rPr>
              <a:t>you can work out the rest. </a:t>
            </a:r>
          </a:p>
          <a:p>
            <a:pPr>
              <a:spcBef>
                <a:spcPct val="0"/>
              </a:spcBef>
              <a:buNone/>
            </a:pPr>
            <a:endParaRPr lang="en-GB" altLang="en-US" sz="2800" dirty="0">
              <a:latin typeface="Calibri" panose="020F0502020204030204" pitchFamily="34" charset="0"/>
              <a:cs typeface="Calibri" panose="020F0502020204030204" pitchFamily="34" charset="0"/>
            </a:endParaRPr>
          </a:p>
          <a:p>
            <a:pPr>
              <a:spcBef>
                <a:spcPct val="0"/>
              </a:spcBef>
              <a:buNone/>
            </a:pPr>
            <a:r>
              <a:rPr lang="en-GB" altLang="en-US" sz="2800" b="1" dirty="0">
                <a:latin typeface="Calibri" panose="020F0502020204030204" pitchFamily="34" charset="0"/>
                <a:cs typeface="Calibri" panose="020F0502020204030204" pitchFamily="34" charset="0"/>
              </a:rPr>
              <a:t>Sentence 2</a:t>
            </a:r>
            <a:r>
              <a:rPr lang="en-GB" altLang="en-US" sz="2800" dirty="0">
                <a:latin typeface="Calibri" panose="020F0502020204030204" pitchFamily="34" charset="0"/>
                <a:cs typeface="Calibri" panose="020F0502020204030204" pitchFamily="34" charset="0"/>
              </a:rPr>
              <a:t> might be accurate but you were probably </a:t>
            </a:r>
          </a:p>
          <a:p>
            <a:pPr>
              <a:spcBef>
                <a:spcPct val="0"/>
              </a:spcBef>
              <a:buNone/>
            </a:pPr>
            <a:r>
              <a:rPr lang="en-GB" altLang="en-US" sz="2800" dirty="0">
                <a:latin typeface="Calibri" panose="020F0502020204030204" pitchFamily="34" charset="0"/>
                <a:cs typeface="Calibri" panose="020F0502020204030204" pitchFamily="34" charset="0"/>
              </a:rPr>
              <a:t>either bored or annoyed by all the detail.</a:t>
            </a:r>
          </a:p>
        </p:txBody>
      </p:sp>
      <p:pic>
        <p:nvPicPr>
          <p:cNvPr id="7" name="Picture 6">
            <a:extLst>
              <a:ext uri="{FF2B5EF4-FFF2-40B4-BE49-F238E27FC236}">
                <a16:creationId xmlns:a16="http://schemas.microsoft.com/office/drawing/2014/main" id="{312B186E-B572-4378-B4B9-333760E80A1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2078" y="133350"/>
            <a:ext cx="720601" cy="1073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BEC4E389-FEB8-484A-A710-FB130E0EB9F2}"/>
              </a:ext>
            </a:extLst>
          </p:cNvPr>
          <p:cNvPicPr>
            <a:picLocks noChangeAspect="1"/>
          </p:cNvPicPr>
          <p:nvPr/>
        </p:nvPicPr>
        <p:blipFill>
          <a:blip r:embed="rId3"/>
          <a:stretch>
            <a:fillRect/>
          </a:stretch>
        </p:blipFill>
        <p:spPr>
          <a:xfrm>
            <a:off x="10925666" y="298983"/>
            <a:ext cx="993979" cy="665572"/>
          </a:xfrm>
          <a:prstGeom prst="rect">
            <a:avLst/>
          </a:prstGeom>
        </p:spPr>
      </p:pic>
      <p:sp>
        <p:nvSpPr>
          <p:cNvPr id="9" name="AutoShape 5">
            <a:extLst>
              <a:ext uri="{FF2B5EF4-FFF2-40B4-BE49-F238E27FC236}">
                <a16:creationId xmlns:a16="http://schemas.microsoft.com/office/drawing/2014/main" id="{29AE4367-4C0E-4315-86F1-1761FAAF2558}"/>
              </a:ext>
            </a:extLst>
          </p:cNvPr>
          <p:cNvSpPr>
            <a:spLocks noChangeArrowheads="1"/>
          </p:cNvSpPr>
          <p:nvPr/>
        </p:nvSpPr>
        <p:spPr bwMode="auto">
          <a:xfrm>
            <a:off x="387040" y="4180537"/>
            <a:ext cx="11417920" cy="2464738"/>
          </a:xfrm>
          <a:prstGeom prst="roundRect">
            <a:avLst>
              <a:gd name="adj" fmla="val 16667"/>
            </a:avLst>
          </a:prstGeom>
          <a:solidFill>
            <a:schemeClr val="accent6">
              <a:lumMod val="20000"/>
              <a:lumOff val="80000"/>
            </a:schemeClr>
          </a:solidFill>
          <a:ln w="9525">
            <a:solidFill>
              <a:schemeClr val="tx1"/>
            </a:solidFill>
            <a:round/>
            <a:headEnd/>
            <a:tailEnd/>
          </a:ln>
          <a:effectLst/>
        </p:spPr>
        <p:txBody>
          <a:bodyPr wrap="square" anchor="ctr">
            <a:no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None/>
            </a:pPr>
            <a:r>
              <a:rPr lang="en-GB" altLang="en-US" sz="2800" b="1" dirty="0">
                <a:latin typeface="Calibri" panose="020F0502020204030204" pitchFamily="34" charset="0"/>
                <a:cs typeface="Calibri" panose="020F0502020204030204" pitchFamily="34" charset="0"/>
              </a:rPr>
              <a:t>Sentence 1</a:t>
            </a:r>
            <a:r>
              <a:rPr lang="en-GB" altLang="en-US" sz="2800" dirty="0">
                <a:latin typeface="Calibri" panose="020F0502020204030204" pitchFamily="34" charset="0"/>
                <a:cs typeface="Calibri" panose="020F0502020204030204" pitchFamily="34" charset="0"/>
              </a:rPr>
              <a:t> expects you to use inference – to </a:t>
            </a:r>
            <a:r>
              <a:rPr lang="en-GB" altLang="en-US" sz="2800" b="1" dirty="0">
                <a:latin typeface="Calibri" panose="020F0502020204030204" pitchFamily="34" charset="0"/>
                <a:cs typeface="Calibri" panose="020F0502020204030204" pitchFamily="34" charset="0"/>
              </a:rPr>
              <a:t>fill in the gaps </a:t>
            </a:r>
            <a:r>
              <a:rPr lang="en-GB" altLang="en-US" sz="2800" dirty="0">
                <a:latin typeface="Calibri" panose="020F0502020204030204" pitchFamily="34" charset="0"/>
                <a:cs typeface="Calibri" panose="020F0502020204030204" pitchFamily="34" charset="0"/>
              </a:rPr>
              <a:t>yourself. That means the speaker or writer can focus on the more interesting information.</a:t>
            </a:r>
          </a:p>
          <a:p>
            <a:pPr>
              <a:spcBef>
                <a:spcPct val="0"/>
              </a:spcBef>
              <a:buNone/>
            </a:pPr>
            <a:r>
              <a:rPr lang="en-GB" altLang="en-US" sz="2800" dirty="0">
                <a:latin typeface="Calibri" panose="020F0502020204030204" pitchFamily="34" charset="0"/>
                <a:cs typeface="Calibri" panose="020F0502020204030204" pitchFamily="34" charset="0"/>
              </a:rPr>
              <a:t>Other ways of describing inference include:</a:t>
            </a:r>
          </a:p>
          <a:p>
            <a:pPr marL="457200" indent="-457200">
              <a:spcBef>
                <a:spcPct val="0"/>
              </a:spcBef>
            </a:pPr>
            <a:r>
              <a:rPr lang="en-GB" altLang="en-US" sz="2800" dirty="0">
                <a:latin typeface="Calibri" panose="020F0502020204030204" pitchFamily="34" charset="0"/>
                <a:cs typeface="Calibri" panose="020F0502020204030204" pitchFamily="34" charset="0"/>
              </a:rPr>
              <a:t>joining the dots</a:t>
            </a:r>
          </a:p>
          <a:p>
            <a:pPr marL="457200" indent="-457200">
              <a:spcBef>
                <a:spcPct val="0"/>
              </a:spcBef>
            </a:pPr>
            <a:r>
              <a:rPr lang="en-GB" altLang="en-US" sz="2800" dirty="0">
                <a:latin typeface="Calibri" panose="020F0502020204030204" pitchFamily="34" charset="0"/>
                <a:cs typeface="Calibri" panose="020F0502020204030204" pitchFamily="34" charset="0"/>
              </a:rPr>
              <a:t>reading between the lines. </a:t>
            </a:r>
          </a:p>
        </p:txBody>
      </p:sp>
      <p:pic>
        <p:nvPicPr>
          <p:cNvPr id="10" name="Picture 9" descr="A close up of a logo&#10;&#10;Description automatically generated">
            <a:extLst>
              <a:ext uri="{FF2B5EF4-FFF2-40B4-BE49-F238E27FC236}">
                <a16:creationId xmlns:a16="http://schemas.microsoft.com/office/drawing/2014/main" id="{4E62CA54-858E-4E26-ACA5-9B06D35F4CB4}"/>
              </a:ext>
            </a:extLst>
          </p:cNvPr>
          <p:cNvPicPr>
            <a:picLocks noChangeAspect="1"/>
          </p:cNvPicPr>
          <p:nvPr/>
        </p:nvPicPr>
        <p:blipFill>
          <a:blip r:embed="rId4"/>
          <a:stretch>
            <a:fillRect/>
          </a:stretch>
        </p:blipFill>
        <p:spPr>
          <a:xfrm>
            <a:off x="9397313" y="1353196"/>
            <a:ext cx="1997425" cy="2645596"/>
          </a:xfrm>
          <a:prstGeom prst="rect">
            <a:avLst/>
          </a:prstGeom>
        </p:spPr>
      </p:pic>
    </p:spTree>
    <p:extLst>
      <p:ext uri="{BB962C8B-B14F-4D97-AF65-F5344CB8AC3E}">
        <p14:creationId xmlns:p14="http://schemas.microsoft.com/office/powerpoint/2010/main" val="12582721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779624" y="212725"/>
            <a:ext cx="8250641" cy="1116565"/>
          </a:xfrm>
          <a:solidFill>
            <a:srgbClr val="FDFEDA"/>
          </a:solidFill>
          <a:ln>
            <a:solidFill>
              <a:schemeClr val="accent1"/>
            </a:solidFill>
          </a:ln>
        </p:spPr>
        <p:txBody>
          <a:bodyPr/>
          <a:lstStyle/>
          <a:p>
            <a:pPr algn="ctr"/>
            <a:r>
              <a:rPr lang="en-GB" dirty="0"/>
              <a:t>What is inference?</a:t>
            </a:r>
          </a:p>
        </p:txBody>
      </p:sp>
      <p:sp>
        <p:nvSpPr>
          <p:cNvPr id="14" name="AutoShape 5">
            <a:extLst>
              <a:ext uri="{FF2B5EF4-FFF2-40B4-BE49-F238E27FC236}">
                <a16:creationId xmlns:a16="http://schemas.microsoft.com/office/drawing/2014/main" id="{9AC5550A-F374-48CB-89AF-A6A9E0BC5173}"/>
              </a:ext>
            </a:extLst>
          </p:cNvPr>
          <p:cNvSpPr>
            <a:spLocks noChangeArrowheads="1"/>
          </p:cNvSpPr>
          <p:nvPr/>
        </p:nvSpPr>
        <p:spPr bwMode="auto">
          <a:xfrm>
            <a:off x="387040" y="1508469"/>
            <a:ext cx="11417920" cy="2009061"/>
          </a:xfrm>
          <a:prstGeom prst="roundRect">
            <a:avLst>
              <a:gd name="adj" fmla="val 16667"/>
            </a:avLst>
          </a:prstGeom>
          <a:solidFill>
            <a:srgbClr val="FFFED8"/>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pPr>
            <a:r>
              <a:rPr lang="en-GB" altLang="en-US" sz="2800" dirty="0">
                <a:latin typeface="Calibri" panose="020F0502020204030204" pitchFamily="34" charset="0"/>
                <a:cs typeface="Calibri" panose="020F0502020204030204" pitchFamily="34" charset="0"/>
              </a:rPr>
              <a:t>It’s not just the words that can help you to infer what is happening. </a:t>
            </a:r>
          </a:p>
          <a:p>
            <a:pPr algn="ctr">
              <a:spcBef>
                <a:spcPct val="0"/>
              </a:spcBef>
              <a:buNone/>
            </a:pPr>
            <a:r>
              <a:rPr lang="en-GB" altLang="en-US" sz="2800" dirty="0">
                <a:latin typeface="Calibri" panose="020F0502020204030204" pitchFamily="34" charset="0"/>
                <a:cs typeface="Calibri" panose="020F0502020204030204" pitchFamily="34" charset="0"/>
              </a:rPr>
              <a:t>What might you guess is happening in this sentence?</a:t>
            </a:r>
          </a:p>
          <a:p>
            <a:pPr algn="ctr">
              <a:spcBef>
                <a:spcPct val="0"/>
              </a:spcBef>
              <a:buNone/>
            </a:pPr>
            <a:r>
              <a:rPr lang="en-GB" altLang="en-US" sz="2800" b="1" i="1" dirty="0">
                <a:latin typeface="Calibri" panose="020F0502020204030204" pitchFamily="34" charset="0"/>
                <a:cs typeface="Calibri" panose="020F0502020204030204" pitchFamily="34" charset="0"/>
              </a:rPr>
              <a:t>Trent felt a sharp pain in his lip and was soon flying through the air. </a:t>
            </a:r>
          </a:p>
          <a:p>
            <a:pPr algn="ctr">
              <a:spcBef>
                <a:spcPct val="0"/>
              </a:spcBef>
              <a:buNone/>
            </a:pPr>
            <a:r>
              <a:rPr lang="en-GB" altLang="en-US" sz="2800" dirty="0">
                <a:latin typeface="Calibri" panose="020F0502020204030204" pitchFamily="34" charset="0"/>
                <a:cs typeface="Calibri" panose="020F0502020204030204" pitchFamily="34" charset="0"/>
              </a:rPr>
              <a:t>Discuss your suggestions, then click to see if your ideas change.</a:t>
            </a:r>
          </a:p>
        </p:txBody>
      </p:sp>
      <p:pic>
        <p:nvPicPr>
          <p:cNvPr id="7" name="Picture 6">
            <a:extLst>
              <a:ext uri="{FF2B5EF4-FFF2-40B4-BE49-F238E27FC236}">
                <a16:creationId xmlns:a16="http://schemas.microsoft.com/office/drawing/2014/main" id="{312B186E-B572-4378-B4B9-333760E80A1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2078" y="133350"/>
            <a:ext cx="720601" cy="1073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BEC4E389-FEB8-484A-A710-FB130E0EB9F2}"/>
              </a:ext>
            </a:extLst>
          </p:cNvPr>
          <p:cNvPicPr>
            <a:picLocks noChangeAspect="1"/>
          </p:cNvPicPr>
          <p:nvPr/>
        </p:nvPicPr>
        <p:blipFill>
          <a:blip r:embed="rId3"/>
          <a:stretch>
            <a:fillRect/>
          </a:stretch>
        </p:blipFill>
        <p:spPr>
          <a:xfrm>
            <a:off x="10925666" y="298983"/>
            <a:ext cx="993979" cy="665572"/>
          </a:xfrm>
          <a:prstGeom prst="rect">
            <a:avLst/>
          </a:prstGeom>
        </p:spPr>
      </p:pic>
      <p:sp>
        <p:nvSpPr>
          <p:cNvPr id="9" name="AutoShape 5">
            <a:extLst>
              <a:ext uri="{FF2B5EF4-FFF2-40B4-BE49-F238E27FC236}">
                <a16:creationId xmlns:a16="http://schemas.microsoft.com/office/drawing/2014/main" id="{F7FDB0FB-E54C-4CD5-9D15-98B87C44DC01}"/>
              </a:ext>
            </a:extLst>
          </p:cNvPr>
          <p:cNvSpPr>
            <a:spLocks noChangeArrowheads="1"/>
          </p:cNvSpPr>
          <p:nvPr/>
        </p:nvSpPr>
        <p:spPr bwMode="auto">
          <a:xfrm>
            <a:off x="4534521" y="3931043"/>
            <a:ext cx="7270439" cy="2485787"/>
          </a:xfrm>
          <a:prstGeom prst="roundRect">
            <a:avLst>
              <a:gd name="adj" fmla="val 16667"/>
            </a:avLst>
          </a:prstGeom>
          <a:solidFill>
            <a:schemeClr val="accent6">
              <a:lumMod val="20000"/>
              <a:lumOff val="80000"/>
            </a:schemeClr>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pPr>
            <a:r>
              <a:rPr lang="en-GB" altLang="en-US" sz="2800" dirty="0">
                <a:latin typeface="Calibri" panose="020F0502020204030204" pitchFamily="34" charset="0"/>
                <a:cs typeface="Calibri" panose="020F0502020204030204" pitchFamily="34" charset="0"/>
              </a:rPr>
              <a:t>Now, what do you think is happening?</a:t>
            </a:r>
          </a:p>
          <a:p>
            <a:pPr algn="ctr">
              <a:spcBef>
                <a:spcPct val="0"/>
              </a:spcBef>
              <a:buNone/>
            </a:pPr>
            <a:endParaRPr lang="en-GB" altLang="en-US" sz="2800" dirty="0">
              <a:latin typeface="Calibri" panose="020F0502020204030204" pitchFamily="34" charset="0"/>
              <a:cs typeface="Calibri" panose="020F0502020204030204" pitchFamily="34" charset="0"/>
            </a:endParaRPr>
          </a:p>
          <a:p>
            <a:pPr algn="ctr">
              <a:spcBef>
                <a:spcPct val="0"/>
              </a:spcBef>
              <a:buNone/>
            </a:pPr>
            <a:r>
              <a:rPr lang="en-GB" altLang="en-US" sz="2800" dirty="0">
                <a:latin typeface="Calibri" panose="020F0502020204030204" pitchFamily="34" charset="0"/>
                <a:cs typeface="Calibri" panose="020F0502020204030204" pitchFamily="34" charset="0"/>
              </a:rPr>
              <a:t>Remember, you have not been </a:t>
            </a:r>
            <a:r>
              <a:rPr lang="en-GB" altLang="en-US" sz="2800" b="1" dirty="0">
                <a:latin typeface="Calibri" panose="020F0502020204030204" pitchFamily="34" charset="0"/>
                <a:cs typeface="Calibri" panose="020F0502020204030204" pitchFamily="34" charset="0"/>
              </a:rPr>
              <a:t>told</a:t>
            </a:r>
            <a:r>
              <a:rPr lang="en-GB" altLang="en-US" sz="2800" dirty="0">
                <a:latin typeface="Calibri" panose="020F0502020204030204" pitchFamily="34" charset="0"/>
                <a:cs typeface="Calibri" panose="020F0502020204030204" pitchFamily="34" charset="0"/>
              </a:rPr>
              <a:t> what is going on – you’ve looked at the picture and drawn your own inferences.</a:t>
            </a:r>
          </a:p>
        </p:txBody>
      </p:sp>
      <p:pic>
        <p:nvPicPr>
          <p:cNvPr id="4" name="Picture 3" descr="A close up of a logo&#10;&#10;Description automatically generated">
            <a:extLst>
              <a:ext uri="{FF2B5EF4-FFF2-40B4-BE49-F238E27FC236}">
                <a16:creationId xmlns:a16="http://schemas.microsoft.com/office/drawing/2014/main" id="{E9ED9338-0095-4655-A9B1-679A5734A9CC}"/>
              </a:ext>
            </a:extLst>
          </p:cNvPr>
          <p:cNvPicPr>
            <a:picLocks noChangeAspect="1"/>
          </p:cNvPicPr>
          <p:nvPr/>
        </p:nvPicPr>
        <p:blipFill>
          <a:blip r:embed="rId4"/>
          <a:stretch>
            <a:fillRect/>
          </a:stretch>
        </p:blipFill>
        <p:spPr>
          <a:xfrm>
            <a:off x="1172501" y="3809613"/>
            <a:ext cx="2264669" cy="2438405"/>
          </a:xfrm>
          <a:prstGeom prst="rect">
            <a:avLst/>
          </a:prstGeom>
        </p:spPr>
      </p:pic>
    </p:spTree>
    <p:extLst>
      <p:ext uri="{BB962C8B-B14F-4D97-AF65-F5344CB8AC3E}">
        <p14:creationId xmlns:p14="http://schemas.microsoft.com/office/powerpoint/2010/main" val="1723061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779624" y="212725"/>
            <a:ext cx="8250641" cy="1116565"/>
          </a:xfrm>
          <a:solidFill>
            <a:srgbClr val="FDFEDA"/>
          </a:solidFill>
          <a:ln>
            <a:solidFill>
              <a:schemeClr val="accent1"/>
            </a:solidFill>
          </a:ln>
        </p:spPr>
        <p:txBody>
          <a:bodyPr/>
          <a:lstStyle/>
          <a:p>
            <a:pPr algn="ctr"/>
            <a:r>
              <a:rPr lang="en-GB" dirty="0"/>
              <a:t>Types of inference in reading</a:t>
            </a:r>
          </a:p>
        </p:txBody>
      </p:sp>
      <p:sp>
        <p:nvSpPr>
          <p:cNvPr id="14" name="AutoShape 5">
            <a:extLst>
              <a:ext uri="{FF2B5EF4-FFF2-40B4-BE49-F238E27FC236}">
                <a16:creationId xmlns:a16="http://schemas.microsoft.com/office/drawing/2014/main" id="{9AC5550A-F374-48CB-89AF-A6A9E0BC5173}"/>
              </a:ext>
            </a:extLst>
          </p:cNvPr>
          <p:cNvSpPr>
            <a:spLocks noChangeArrowheads="1"/>
          </p:cNvSpPr>
          <p:nvPr/>
        </p:nvSpPr>
        <p:spPr bwMode="auto">
          <a:xfrm>
            <a:off x="387040" y="1690555"/>
            <a:ext cx="11417920" cy="1055608"/>
          </a:xfrm>
          <a:prstGeom prst="roundRect">
            <a:avLst>
              <a:gd name="adj" fmla="val 16667"/>
            </a:avLst>
          </a:prstGeom>
          <a:solidFill>
            <a:srgbClr val="FFFED8"/>
          </a:solidFill>
          <a:ln w="9525">
            <a:solidFill>
              <a:schemeClr val="tx1"/>
            </a:solidFill>
            <a:round/>
            <a:headEnd/>
            <a:tailEnd/>
          </a:ln>
          <a:effectLst/>
        </p:spPr>
        <p:txBody>
          <a:bodyPr wrap="square" anchor="ctr">
            <a:no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pPr>
            <a:r>
              <a:rPr lang="en-GB" altLang="en-US" sz="2800" b="1" dirty="0">
                <a:latin typeface="Calibri" panose="020F0502020204030204" pitchFamily="34" charset="0"/>
                <a:cs typeface="Calibri" panose="020F0502020204030204" pitchFamily="34" charset="0"/>
              </a:rPr>
              <a:t>Inference can happen both while you are reading and when you have finished.</a:t>
            </a:r>
          </a:p>
        </p:txBody>
      </p:sp>
      <p:pic>
        <p:nvPicPr>
          <p:cNvPr id="7" name="Picture 6">
            <a:extLst>
              <a:ext uri="{FF2B5EF4-FFF2-40B4-BE49-F238E27FC236}">
                <a16:creationId xmlns:a16="http://schemas.microsoft.com/office/drawing/2014/main" id="{312B186E-B572-4378-B4B9-333760E80A1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2078" y="133350"/>
            <a:ext cx="720601" cy="1073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BEC4E389-FEB8-484A-A710-FB130E0EB9F2}"/>
              </a:ext>
            </a:extLst>
          </p:cNvPr>
          <p:cNvPicPr>
            <a:picLocks noChangeAspect="1"/>
          </p:cNvPicPr>
          <p:nvPr/>
        </p:nvPicPr>
        <p:blipFill>
          <a:blip r:embed="rId3"/>
          <a:stretch>
            <a:fillRect/>
          </a:stretch>
        </p:blipFill>
        <p:spPr>
          <a:xfrm>
            <a:off x="10925666" y="298983"/>
            <a:ext cx="993979" cy="665572"/>
          </a:xfrm>
          <a:prstGeom prst="rect">
            <a:avLst/>
          </a:prstGeom>
        </p:spPr>
      </p:pic>
      <p:sp>
        <p:nvSpPr>
          <p:cNvPr id="6" name="AutoShape 5">
            <a:extLst>
              <a:ext uri="{FF2B5EF4-FFF2-40B4-BE49-F238E27FC236}">
                <a16:creationId xmlns:a16="http://schemas.microsoft.com/office/drawing/2014/main" id="{B648FE6E-C10D-4441-A7F6-9AACB327303B}"/>
              </a:ext>
            </a:extLst>
          </p:cNvPr>
          <p:cNvSpPr>
            <a:spLocks noChangeArrowheads="1"/>
          </p:cNvSpPr>
          <p:nvPr/>
        </p:nvSpPr>
        <p:spPr bwMode="auto">
          <a:xfrm>
            <a:off x="387040" y="2922535"/>
            <a:ext cx="3727760" cy="3439239"/>
          </a:xfrm>
          <a:prstGeom prst="roundRect">
            <a:avLst>
              <a:gd name="adj" fmla="val 16667"/>
            </a:avLst>
          </a:prstGeom>
          <a:solidFill>
            <a:schemeClr val="accent6">
              <a:lumMod val="20000"/>
              <a:lumOff val="80000"/>
            </a:schemeClr>
          </a:solidFill>
          <a:ln w="9525">
            <a:solidFill>
              <a:schemeClr val="tx1"/>
            </a:solidFill>
            <a:round/>
            <a:headEnd/>
            <a:tailEnd/>
          </a:ln>
          <a:effectLst/>
        </p:spPr>
        <p:txBody>
          <a:bodyPr wrap="square" anchor="ctr">
            <a:no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pPr>
            <a:r>
              <a:rPr lang="en-GB" altLang="en-US" sz="2800" b="1" dirty="0">
                <a:latin typeface="Calibri" panose="020F0502020204030204" pitchFamily="34" charset="0"/>
                <a:cs typeface="Calibri" panose="020F0502020204030204" pitchFamily="34" charset="0"/>
              </a:rPr>
              <a:t>On-line inference</a:t>
            </a:r>
          </a:p>
          <a:p>
            <a:pPr algn="ctr">
              <a:spcBef>
                <a:spcPct val="0"/>
              </a:spcBef>
              <a:buNone/>
            </a:pPr>
            <a:r>
              <a:rPr lang="en-GB" altLang="en-US" sz="2800" dirty="0">
                <a:latin typeface="Calibri" panose="020F0502020204030204" pitchFamily="34" charset="0"/>
                <a:cs typeface="Calibri" panose="020F0502020204030204" pitchFamily="34" charset="0"/>
              </a:rPr>
              <a:t>This happens while you are reading. It comes so naturally that you hardly have to think about it.</a:t>
            </a:r>
          </a:p>
        </p:txBody>
      </p:sp>
      <p:pic>
        <p:nvPicPr>
          <p:cNvPr id="4" name="Picture 3">
            <a:extLst>
              <a:ext uri="{FF2B5EF4-FFF2-40B4-BE49-F238E27FC236}">
                <a16:creationId xmlns:a16="http://schemas.microsoft.com/office/drawing/2014/main" id="{8248FA3B-86B2-433A-95DA-6003974B239E}"/>
              </a:ext>
            </a:extLst>
          </p:cNvPr>
          <p:cNvPicPr>
            <a:picLocks noChangeAspect="1"/>
          </p:cNvPicPr>
          <p:nvPr/>
        </p:nvPicPr>
        <p:blipFill>
          <a:blip r:embed="rId4"/>
          <a:stretch>
            <a:fillRect/>
          </a:stretch>
        </p:blipFill>
        <p:spPr>
          <a:xfrm>
            <a:off x="4220125" y="3363226"/>
            <a:ext cx="3857077" cy="2622812"/>
          </a:xfrm>
          <a:prstGeom prst="rect">
            <a:avLst/>
          </a:prstGeom>
        </p:spPr>
      </p:pic>
      <p:sp>
        <p:nvSpPr>
          <p:cNvPr id="11" name="AutoShape 5">
            <a:extLst>
              <a:ext uri="{FF2B5EF4-FFF2-40B4-BE49-F238E27FC236}">
                <a16:creationId xmlns:a16="http://schemas.microsoft.com/office/drawing/2014/main" id="{4F51F561-0027-4024-9CE6-5AD423A48C70}"/>
              </a:ext>
            </a:extLst>
          </p:cNvPr>
          <p:cNvSpPr>
            <a:spLocks noChangeArrowheads="1"/>
          </p:cNvSpPr>
          <p:nvPr/>
        </p:nvSpPr>
        <p:spPr bwMode="auto">
          <a:xfrm>
            <a:off x="7996880" y="2922535"/>
            <a:ext cx="3727760" cy="3439239"/>
          </a:xfrm>
          <a:prstGeom prst="roundRect">
            <a:avLst>
              <a:gd name="adj" fmla="val 16667"/>
            </a:avLst>
          </a:prstGeom>
          <a:solidFill>
            <a:schemeClr val="accent6">
              <a:lumMod val="20000"/>
              <a:lumOff val="80000"/>
            </a:schemeClr>
          </a:solidFill>
          <a:ln w="9525">
            <a:solidFill>
              <a:schemeClr val="tx1"/>
            </a:solidFill>
            <a:round/>
            <a:headEnd/>
            <a:tailEnd/>
          </a:ln>
          <a:effectLst/>
        </p:spPr>
        <p:txBody>
          <a:bodyPr wrap="square" anchor="ctr">
            <a:no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pPr>
            <a:r>
              <a:rPr lang="en-GB" altLang="en-US" sz="2800" b="1" dirty="0">
                <a:latin typeface="Calibri" panose="020F0502020204030204" pitchFamily="34" charset="0"/>
                <a:cs typeface="Calibri" panose="020F0502020204030204" pitchFamily="34" charset="0"/>
              </a:rPr>
              <a:t>Off-line inference</a:t>
            </a:r>
          </a:p>
          <a:p>
            <a:pPr algn="ctr">
              <a:spcBef>
                <a:spcPct val="0"/>
              </a:spcBef>
              <a:buNone/>
            </a:pPr>
            <a:r>
              <a:rPr lang="en-GB" altLang="en-US" sz="2800" dirty="0">
                <a:latin typeface="Calibri" panose="020F0502020204030204" pitchFamily="34" charset="0"/>
                <a:cs typeface="Calibri" panose="020F0502020204030204" pitchFamily="34" charset="0"/>
              </a:rPr>
              <a:t>This happens after you have finished reading and you’ve had the chance to think about it for a while.</a:t>
            </a:r>
          </a:p>
        </p:txBody>
      </p:sp>
    </p:spTree>
    <p:extLst>
      <p:ext uri="{BB962C8B-B14F-4D97-AF65-F5344CB8AC3E}">
        <p14:creationId xmlns:p14="http://schemas.microsoft.com/office/powerpoint/2010/main" val="17071284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0374c427-b7f2-44eb-81c7-02bb7c1e0bfd" xsi:nil="true"/>
    <lcf76f155ced4ddcb4097134ff3c332f xmlns="10265577-d3ac-4f51-89e7-59c9e85535f1">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ED78B67FBD16548BFA96F1A4F0424D9" ma:contentTypeVersion="20" ma:contentTypeDescription="Create a new document." ma:contentTypeScope="" ma:versionID="6e37a9e1418df9c8957e32a4435df263">
  <xsd:schema xmlns:xsd="http://www.w3.org/2001/XMLSchema" xmlns:xs="http://www.w3.org/2001/XMLSchema" xmlns:p="http://schemas.microsoft.com/office/2006/metadata/properties" xmlns:ns2="10265577-d3ac-4f51-89e7-59c9e85535f1" xmlns:ns3="0374c427-b7f2-44eb-81c7-02bb7c1e0bfd" targetNamespace="http://schemas.microsoft.com/office/2006/metadata/properties" ma:root="true" ma:fieldsID="1a8850f0611f4ddb8140a030fd3b34bb" ns2:_="" ns3:_="">
    <xsd:import namespace="10265577-d3ac-4f51-89e7-59c9e85535f1"/>
    <xsd:import namespace="0374c427-b7f2-44eb-81c7-02bb7c1e0bf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265577-d3ac-4f51-89e7-59c9e85535f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88e4474-d5ba-4942-baaa-80d702590d4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374c427-b7f2-44eb-81c7-02bb7c1e0bfd"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26c2d2d2-727f-43b7-b935-70e2d29cbb39}" ma:internalName="TaxCatchAll" ma:showField="CatchAllData" ma:web="0374c427-b7f2-44eb-81c7-02bb7c1e0bf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B031B32-8EAA-4758-91B0-9C393CD464E8}">
  <ds:schemaRefs>
    <ds:schemaRef ds:uri="http://schemas.microsoft.com/sharepoint/v3/contenttype/forms"/>
  </ds:schemaRefs>
</ds:datastoreItem>
</file>

<file path=customXml/itemProps2.xml><?xml version="1.0" encoding="utf-8"?>
<ds:datastoreItem xmlns:ds="http://schemas.openxmlformats.org/officeDocument/2006/customXml" ds:itemID="{A921FB94-D858-4FD5-9529-EDB3793D15C2}">
  <ds:schemaRefs>
    <ds:schemaRef ds:uri="http://purl.org/dc/elements/1.1/"/>
    <ds:schemaRef ds:uri="http://purl.org/dc/dcmitype/"/>
    <ds:schemaRef ds:uri="http://schemas.microsoft.com/office/2006/documentManagement/types"/>
    <ds:schemaRef ds:uri="http://www.w3.org/XML/1998/namespace"/>
    <ds:schemaRef ds:uri="10265577-d3ac-4f51-89e7-59c9e85535f1"/>
    <ds:schemaRef ds:uri="http://schemas.microsoft.com/office/2006/metadata/properties"/>
    <ds:schemaRef ds:uri="http://purl.org/dc/terms/"/>
    <ds:schemaRef ds:uri="http://schemas.microsoft.com/office/infopath/2007/PartnerControls"/>
    <ds:schemaRef ds:uri="http://schemas.openxmlformats.org/package/2006/metadata/core-properties"/>
    <ds:schemaRef ds:uri="0374c427-b7f2-44eb-81c7-02bb7c1e0bfd"/>
  </ds:schemaRefs>
</ds:datastoreItem>
</file>

<file path=customXml/itemProps3.xml><?xml version="1.0" encoding="utf-8"?>
<ds:datastoreItem xmlns:ds="http://schemas.openxmlformats.org/officeDocument/2006/customXml" ds:itemID="{8E65E954-E83E-42C1-815C-C75E108CD3E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0265577-d3ac-4f51-89e7-59c9e85535f1"/>
    <ds:schemaRef ds:uri="0374c427-b7f2-44eb-81c7-02bb7c1e0bf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8889</TotalTime>
  <Words>821</Words>
  <Application>Microsoft Office PowerPoint</Application>
  <PresentationFormat>Widescreen</PresentationFormat>
  <Paragraphs>90</Paragraphs>
  <Slides>19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Aptos</vt:lpstr>
      <vt:lpstr>Aptos Display</vt:lpstr>
      <vt:lpstr>Arial</vt:lpstr>
      <vt:lpstr>Calibri</vt:lpstr>
      <vt:lpstr>Candara</vt:lpstr>
      <vt:lpstr>Hand writing Mutlu</vt:lpstr>
      <vt:lpstr>Office Theme</vt:lpstr>
      <vt:lpstr>Welcome </vt:lpstr>
      <vt:lpstr>PowerPoint Presentation</vt:lpstr>
      <vt:lpstr>PowerPoint Presentation</vt:lpstr>
      <vt:lpstr>PowerPoint Presentation</vt:lpstr>
      <vt:lpstr>PowerPoint Presentation</vt:lpstr>
      <vt:lpstr>What is inference?</vt:lpstr>
      <vt:lpstr>What is inference?</vt:lpstr>
      <vt:lpstr>What is inference?</vt:lpstr>
      <vt:lpstr>Types of inference in reading</vt:lpstr>
      <vt:lpstr>Whole Class Reading </vt:lpstr>
      <vt:lpstr>PowerPoint Presentation</vt:lpstr>
      <vt:lpstr>PowerPoint Presentation</vt:lpstr>
      <vt:lpstr>Test skills </vt:lpstr>
      <vt:lpstr>PowerPoint Presentation</vt:lpstr>
      <vt:lpstr>Words in Context</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Mrs A Fazackerley</dc:creator>
  <cp:lastModifiedBy>Mrs Z Bishop</cp:lastModifiedBy>
  <cp:revision>4</cp:revision>
  <cp:lastPrinted>2024-12-09T16:34:58Z</cp:lastPrinted>
  <dcterms:created xsi:type="dcterms:W3CDTF">2024-12-09T15:30:26Z</dcterms:created>
  <dcterms:modified xsi:type="dcterms:W3CDTF">2025-11-11T09:46:02Z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0x0101004ED78B67FBD16548BFA96F1A4F0424D9</vt:lpwstr>
  </property>
  <property fmtid="{D5CDD505-2E9C-101B-9397-08002B2CF9AE}" pid="3" name="MediaServiceImageTags">
    <vt:lpwstr/>
  </property>
</Properties>
</file>